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703" r:id="rId3"/>
    <p:sldId id="770" r:id="rId4"/>
    <p:sldId id="755" r:id="rId5"/>
    <p:sldId id="756" r:id="rId6"/>
    <p:sldId id="729" r:id="rId7"/>
    <p:sldId id="758" r:id="rId8"/>
    <p:sldId id="731" r:id="rId9"/>
    <p:sldId id="732" r:id="rId10"/>
    <p:sldId id="747" r:id="rId11"/>
    <p:sldId id="746" r:id="rId12"/>
    <p:sldId id="738" r:id="rId13"/>
    <p:sldId id="759" r:id="rId14"/>
    <p:sldId id="760" r:id="rId15"/>
    <p:sldId id="762" r:id="rId16"/>
  </p:sldIdLst>
  <p:sldSz cx="12192000" cy="6858000"/>
  <p:notesSz cx="6858000" cy="9144000"/>
  <p:embeddedFontLst>
    <p:embeddedFont>
      <p:font typeface="Microsoft YaHei" panose="020B0503020204020204" pitchFamily="34" charset="-122"/>
      <p:regular r:id="rId21"/>
    </p:embeddedFont>
    <p:embeddedFont>
      <p:font typeface="DengXian" panose="02010600030101010101" charset="-122"/>
      <p:regular r:id="rId22"/>
    </p:embeddedFont>
    <p:embeddedFont>
      <p:font typeface="DengXian Light" panose="02010600030101010101" charset="-122"/>
      <p:regular r:id="rId2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46" userDrawn="1">
          <p15:clr>
            <a:srgbClr val="A4A3A4"/>
          </p15:clr>
        </p15:guide>
        <p15:guide id="2" pos="413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天上院" initials="h" lastIdx="4"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91B1C"/>
    <a:srgbClr val="C22727"/>
    <a:srgbClr val="2729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7" autoAdjust="0"/>
    <p:restoredTop sz="94660"/>
  </p:normalViewPr>
  <p:slideViewPr>
    <p:cSldViewPr snapToGrid="0" showGuides="1">
      <p:cViewPr varScale="1">
        <p:scale>
          <a:sx n="107" d="100"/>
          <a:sy n="107" d="100"/>
        </p:scale>
        <p:origin x="300" y="102"/>
      </p:cViewPr>
      <p:guideLst>
        <p:guide orient="horz" pos="2346"/>
        <p:guide pos="413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commentAuthors" Target="commentAuthors.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稻壳儿春秋广告/盗版必究        原创来源：http://chn.docer.com/works?userid=199329941#!/work_time"/>
          <p:cNvSpPr>
            <a:spLocks noGrp="1"/>
          </p:cNvSpPr>
          <p:nvPr>
            <p:ph type="pic" sz="quarter" idx="10"/>
          </p:nvPr>
        </p:nvSpPr>
        <p:spPr>
          <a:xfrm>
            <a:off x="-1" y="885371"/>
            <a:ext cx="8113525" cy="5087258"/>
          </a:xfrm>
          <a:custGeom>
            <a:avLst/>
            <a:gdLst>
              <a:gd name="connsiteX0" fmla="*/ 0 w 8113525"/>
              <a:gd name="connsiteY0" fmla="*/ 0 h 5087258"/>
              <a:gd name="connsiteX1" fmla="*/ 148675 w 8113525"/>
              <a:gd name="connsiteY1" fmla="*/ 0 h 5087258"/>
              <a:gd name="connsiteX2" fmla="*/ 4679775 w 8113525"/>
              <a:gd name="connsiteY2" fmla="*/ 0 h 5087258"/>
              <a:gd name="connsiteX3" fmla="*/ 6804408 w 8113525"/>
              <a:gd name="connsiteY3" fmla="*/ 0 h 5087258"/>
              <a:gd name="connsiteX4" fmla="*/ 8113525 w 8113525"/>
              <a:gd name="connsiteY4" fmla="*/ 0 h 5087258"/>
              <a:gd name="connsiteX5" fmla="*/ 3026269 w 8113525"/>
              <a:gd name="connsiteY5" fmla="*/ 5087258 h 5087258"/>
              <a:gd name="connsiteX6" fmla="*/ 1717152 w 8113525"/>
              <a:gd name="connsiteY6" fmla="*/ 5087258 h 5087258"/>
              <a:gd name="connsiteX7" fmla="*/ 148675 w 8113525"/>
              <a:gd name="connsiteY7" fmla="*/ 5087258 h 5087258"/>
              <a:gd name="connsiteX8" fmla="*/ 0 w 8113525"/>
              <a:gd name="connsiteY8" fmla="*/ 5087258 h 508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3525" h="5087258">
                <a:moveTo>
                  <a:pt x="0" y="0"/>
                </a:moveTo>
                <a:lnTo>
                  <a:pt x="148675" y="0"/>
                </a:lnTo>
                <a:lnTo>
                  <a:pt x="4679775" y="0"/>
                </a:lnTo>
                <a:lnTo>
                  <a:pt x="6804408" y="0"/>
                </a:lnTo>
                <a:lnTo>
                  <a:pt x="8113525" y="0"/>
                </a:lnTo>
                <a:lnTo>
                  <a:pt x="3026269" y="5087258"/>
                </a:lnTo>
                <a:lnTo>
                  <a:pt x="1717152" y="5087258"/>
                </a:lnTo>
                <a:lnTo>
                  <a:pt x="148675" y="5087258"/>
                </a:lnTo>
                <a:lnTo>
                  <a:pt x="0" y="5087258"/>
                </a:lnTo>
                <a:close/>
              </a:path>
            </a:pathLst>
          </a:custGeom>
        </p:spPr>
        <p:txBody>
          <a:bodyPr wrap="square">
            <a:noAutofit/>
          </a:bodyPr>
          <a:lstStyle/>
          <a:p>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4" name="等腰三角形 3"/>
          <p:cNvSpPr/>
          <p:nvPr userDrawn="1"/>
        </p:nvSpPr>
        <p:spPr>
          <a:xfrm rot="16200000" flipH="1" flipV="1">
            <a:off x="-260152" y="343280"/>
            <a:ext cx="941482" cy="421178"/>
          </a:xfrm>
          <a:custGeom>
            <a:avLst/>
            <a:gdLst>
              <a:gd name="connsiteX0" fmla="*/ 0 w 6025244"/>
              <a:gd name="connsiteY0" fmla="*/ 6477000 h 6477000"/>
              <a:gd name="connsiteX1" fmla="*/ 4264487 w 6025244"/>
              <a:gd name="connsiteY1" fmla="*/ 0 h 6477000"/>
              <a:gd name="connsiteX2" fmla="*/ 6025244 w 6025244"/>
              <a:gd name="connsiteY2" fmla="*/ 6477000 h 6477000"/>
              <a:gd name="connsiteX3" fmla="*/ 0 w 6025244"/>
              <a:gd name="connsiteY3" fmla="*/ 6477000 h 6477000"/>
              <a:gd name="connsiteX0-1" fmla="*/ 0 w 6025244"/>
              <a:gd name="connsiteY0-2" fmla="*/ 4212772 h 4212772"/>
              <a:gd name="connsiteX1-3" fmla="*/ 4884973 w 6025244"/>
              <a:gd name="connsiteY1-4" fmla="*/ 0 h 4212772"/>
              <a:gd name="connsiteX2-5" fmla="*/ 6025244 w 6025244"/>
              <a:gd name="connsiteY2-6" fmla="*/ 4212772 h 4212772"/>
              <a:gd name="connsiteX3-7" fmla="*/ 0 w 6025244"/>
              <a:gd name="connsiteY3-8" fmla="*/ 4212772 h 4212772"/>
              <a:gd name="connsiteX0-9" fmla="*/ 0 w 6025244"/>
              <a:gd name="connsiteY0-10" fmla="*/ 4212772 h 4212772"/>
              <a:gd name="connsiteX1-11" fmla="*/ 4884973 w 6025244"/>
              <a:gd name="connsiteY1-12" fmla="*/ 0 h 4212772"/>
              <a:gd name="connsiteX2-13" fmla="*/ 6025244 w 6025244"/>
              <a:gd name="connsiteY2-14" fmla="*/ 4212772 h 4212772"/>
              <a:gd name="connsiteX3-15" fmla="*/ 0 w 6025244"/>
              <a:gd name="connsiteY3-16" fmla="*/ 4212772 h 4212772"/>
              <a:gd name="connsiteX0-17" fmla="*/ 0 w 6025244"/>
              <a:gd name="connsiteY0-18" fmla="*/ 4128106 h 4128106"/>
              <a:gd name="connsiteX1-19" fmla="*/ 5236909 w 6025244"/>
              <a:gd name="connsiteY1-20" fmla="*/ 0 h 4128106"/>
              <a:gd name="connsiteX2-21" fmla="*/ 6025244 w 6025244"/>
              <a:gd name="connsiteY2-22" fmla="*/ 4128106 h 4128106"/>
              <a:gd name="connsiteX3-23" fmla="*/ 0 w 6025244"/>
              <a:gd name="connsiteY3-24" fmla="*/ 4128106 h 4128106"/>
              <a:gd name="connsiteX0-25" fmla="*/ 0 w 6025244"/>
              <a:gd name="connsiteY0-26" fmla="*/ 4238173 h 4238173"/>
              <a:gd name="connsiteX1-27" fmla="*/ 5107248 w 6025244"/>
              <a:gd name="connsiteY1-28" fmla="*/ 0 h 4238173"/>
              <a:gd name="connsiteX2-29" fmla="*/ 6025244 w 6025244"/>
              <a:gd name="connsiteY2-30" fmla="*/ 4238173 h 4238173"/>
              <a:gd name="connsiteX3-31" fmla="*/ 0 w 6025244"/>
              <a:gd name="connsiteY3-32" fmla="*/ 4238173 h 4238173"/>
              <a:gd name="connsiteX0-33" fmla="*/ 0 w 6025244"/>
              <a:gd name="connsiteY0-34" fmla="*/ 2773093 h 2773093"/>
              <a:gd name="connsiteX1-35" fmla="*/ 5473433 w 6025244"/>
              <a:gd name="connsiteY1-36" fmla="*/ 0 h 2773093"/>
              <a:gd name="connsiteX2-37" fmla="*/ 6025244 w 6025244"/>
              <a:gd name="connsiteY2-38" fmla="*/ 2773093 h 2773093"/>
              <a:gd name="connsiteX3-39" fmla="*/ 0 w 6025244"/>
              <a:gd name="connsiteY3-40" fmla="*/ 2773093 h 2773093"/>
            </a:gdLst>
            <a:ahLst/>
            <a:cxnLst>
              <a:cxn ang="0">
                <a:pos x="connsiteX0-1" y="connsiteY0-2"/>
              </a:cxn>
              <a:cxn ang="0">
                <a:pos x="connsiteX1-3" y="connsiteY1-4"/>
              </a:cxn>
              <a:cxn ang="0">
                <a:pos x="connsiteX2-5" y="connsiteY2-6"/>
              </a:cxn>
              <a:cxn ang="0">
                <a:pos x="connsiteX3-7" y="connsiteY3-8"/>
              </a:cxn>
            </a:cxnLst>
            <a:rect l="l" t="t" r="r" b="b"/>
            <a:pathLst>
              <a:path w="6025244" h="2773093">
                <a:moveTo>
                  <a:pt x="0" y="2773093"/>
                </a:moveTo>
                <a:lnTo>
                  <a:pt x="5473433" y="0"/>
                </a:lnTo>
                <a:lnTo>
                  <a:pt x="6025244" y="2773093"/>
                </a:lnTo>
                <a:lnTo>
                  <a:pt x="0" y="2773093"/>
                </a:lnTo>
                <a:close/>
              </a:path>
            </a:pathLst>
          </a:custGeom>
          <a:solidFill>
            <a:srgbClr val="E7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3"/>
          <p:cNvSpPr/>
          <p:nvPr userDrawn="1"/>
        </p:nvSpPr>
        <p:spPr>
          <a:xfrm rot="16200000">
            <a:off x="11510670" y="6176670"/>
            <a:ext cx="941482" cy="421178"/>
          </a:xfrm>
          <a:custGeom>
            <a:avLst/>
            <a:gdLst>
              <a:gd name="connsiteX0" fmla="*/ 0 w 6025244"/>
              <a:gd name="connsiteY0" fmla="*/ 6477000 h 6477000"/>
              <a:gd name="connsiteX1" fmla="*/ 4264487 w 6025244"/>
              <a:gd name="connsiteY1" fmla="*/ 0 h 6477000"/>
              <a:gd name="connsiteX2" fmla="*/ 6025244 w 6025244"/>
              <a:gd name="connsiteY2" fmla="*/ 6477000 h 6477000"/>
              <a:gd name="connsiteX3" fmla="*/ 0 w 6025244"/>
              <a:gd name="connsiteY3" fmla="*/ 6477000 h 6477000"/>
              <a:gd name="connsiteX0-1" fmla="*/ 0 w 6025244"/>
              <a:gd name="connsiteY0-2" fmla="*/ 4212772 h 4212772"/>
              <a:gd name="connsiteX1-3" fmla="*/ 4884973 w 6025244"/>
              <a:gd name="connsiteY1-4" fmla="*/ 0 h 4212772"/>
              <a:gd name="connsiteX2-5" fmla="*/ 6025244 w 6025244"/>
              <a:gd name="connsiteY2-6" fmla="*/ 4212772 h 4212772"/>
              <a:gd name="connsiteX3-7" fmla="*/ 0 w 6025244"/>
              <a:gd name="connsiteY3-8" fmla="*/ 4212772 h 4212772"/>
              <a:gd name="connsiteX0-9" fmla="*/ 0 w 6025244"/>
              <a:gd name="connsiteY0-10" fmla="*/ 4212772 h 4212772"/>
              <a:gd name="connsiteX1-11" fmla="*/ 4884973 w 6025244"/>
              <a:gd name="connsiteY1-12" fmla="*/ 0 h 4212772"/>
              <a:gd name="connsiteX2-13" fmla="*/ 6025244 w 6025244"/>
              <a:gd name="connsiteY2-14" fmla="*/ 4212772 h 4212772"/>
              <a:gd name="connsiteX3-15" fmla="*/ 0 w 6025244"/>
              <a:gd name="connsiteY3-16" fmla="*/ 4212772 h 4212772"/>
              <a:gd name="connsiteX0-17" fmla="*/ 0 w 6025244"/>
              <a:gd name="connsiteY0-18" fmla="*/ 4128106 h 4128106"/>
              <a:gd name="connsiteX1-19" fmla="*/ 5236909 w 6025244"/>
              <a:gd name="connsiteY1-20" fmla="*/ 0 h 4128106"/>
              <a:gd name="connsiteX2-21" fmla="*/ 6025244 w 6025244"/>
              <a:gd name="connsiteY2-22" fmla="*/ 4128106 h 4128106"/>
              <a:gd name="connsiteX3-23" fmla="*/ 0 w 6025244"/>
              <a:gd name="connsiteY3-24" fmla="*/ 4128106 h 4128106"/>
              <a:gd name="connsiteX0-25" fmla="*/ 0 w 6025244"/>
              <a:gd name="connsiteY0-26" fmla="*/ 4238173 h 4238173"/>
              <a:gd name="connsiteX1-27" fmla="*/ 5107248 w 6025244"/>
              <a:gd name="connsiteY1-28" fmla="*/ 0 h 4238173"/>
              <a:gd name="connsiteX2-29" fmla="*/ 6025244 w 6025244"/>
              <a:gd name="connsiteY2-30" fmla="*/ 4238173 h 4238173"/>
              <a:gd name="connsiteX3-31" fmla="*/ 0 w 6025244"/>
              <a:gd name="connsiteY3-32" fmla="*/ 4238173 h 4238173"/>
              <a:gd name="connsiteX0-33" fmla="*/ 0 w 6025244"/>
              <a:gd name="connsiteY0-34" fmla="*/ 2773093 h 2773093"/>
              <a:gd name="connsiteX1-35" fmla="*/ 5473433 w 6025244"/>
              <a:gd name="connsiteY1-36" fmla="*/ 0 h 2773093"/>
              <a:gd name="connsiteX2-37" fmla="*/ 6025244 w 6025244"/>
              <a:gd name="connsiteY2-38" fmla="*/ 2773093 h 2773093"/>
              <a:gd name="connsiteX3-39" fmla="*/ 0 w 6025244"/>
              <a:gd name="connsiteY3-40" fmla="*/ 2773093 h 2773093"/>
            </a:gdLst>
            <a:ahLst/>
            <a:cxnLst>
              <a:cxn ang="0">
                <a:pos x="connsiteX0-1" y="connsiteY0-2"/>
              </a:cxn>
              <a:cxn ang="0">
                <a:pos x="connsiteX1-3" y="connsiteY1-4"/>
              </a:cxn>
              <a:cxn ang="0">
                <a:pos x="connsiteX2-5" y="connsiteY2-6"/>
              </a:cxn>
              <a:cxn ang="0">
                <a:pos x="connsiteX3-7" y="connsiteY3-8"/>
              </a:cxn>
            </a:cxnLst>
            <a:rect l="l" t="t" r="r" b="b"/>
            <a:pathLst>
              <a:path w="6025244" h="2773093">
                <a:moveTo>
                  <a:pt x="0" y="2773093"/>
                </a:moveTo>
                <a:lnTo>
                  <a:pt x="5473433" y="0"/>
                </a:lnTo>
                <a:lnTo>
                  <a:pt x="6025244" y="2773093"/>
                </a:lnTo>
                <a:lnTo>
                  <a:pt x="0" y="2773093"/>
                </a:lnTo>
                <a:close/>
              </a:path>
            </a:pathLst>
          </a:custGeom>
          <a:solidFill>
            <a:srgbClr val="E7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542437" y="209521"/>
            <a:ext cx="3561080" cy="521970"/>
          </a:xfrm>
          <a:prstGeom prst="rect">
            <a:avLst/>
          </a:prstGeom>
          <a:noFill/>
        </p:spPr>
        <p:txBody>
          <a:bodyPr wrap="none">
            <a:spAutoFit/>
          </a:bodyPr>
          <a:lstStyle/>
          <a:p>
            <a:pPr algn="l"/>
            <a:r>
              <a:rPr lang="zh-CN" altLang="en-US" sz="2800" dirty="0" smtClean="0">
                <a:solidFill>
                  <a:srgbClr val="E70012"/>
                </a:solidFill>
                <a:latin typeface="造字工房悦黑（非商用）常规体" pitchFamily="50" charset="-122"/>
                <a:ea typeface="造字工房悦黑（非商用）常规体" pitchFamily="50" charset="-122"/>
              </a:rPr>
              <a:t>Add your title here</a:t>
            </a:r>
            <a:endParaRPr lang="en-US" altLang="zh-CN" sz="2800" dirty="0" smtClean="0">
              <a:solidFill>
                <a:srgbClr val="E70012"/>
              </a:solidFill>
              <a:latin typeface="造字工房悦黑（非商用）常规体" pitchFamily="50" charset="-122"/>
              <a:ea typeface="造字工房悦黑（非商用）常规体" pitchFamily="50" charset="-122"/>
            </a:endParaRPr>
          </a:p>
        </p:txBody>
      </p:sp>
      <p:sp>
        <p:nvSpPr>
          <p:cNvPr id="6" name="矩形 5"/>
          <p:cNvSpPr/>
          <p:nvPr userDrawn="1"/>
        </p:nvSpPr>
        <p:spPr>
          <a:xfrm>
            <a:off x="542437" y="670559"/>
            <a:ext cx="8815234" cy="369332"/>
          </a:xfrm>
          <a:prstGeom prst="rect">
            <a:avLst/>
          </a:prstGeom>
        </p:spPr>
        <p:txBody>
          <a:bodyPr wrap="none">
            <a:spAutoFit/>
          </a:bodyPr>
          <a:lstStyle/>
          <a:p>
            <a:pPr algn="l"/>
            <a:r>
              <a:rPr lang="en-US" altLang="zh-CN" dirty="0">
                <a:solidFill>
                  <a:schemeClr val="bg1">
                    <a:lumMod val="65000"/>
                  </a:schemeClr>
                </a:solidFill>
                <a:latin typeface="Arial" panose="020B0604020202020204" pitchFamily="34" charset="0"/>
              </a:rPr>
              <a:t>Click add this section keywords detailed description of the contents of this paragraph</a:t>
            </a:r>
            <a:endParaRPr lang="zh-CN" altLang="en-US" dirty="0">
              <a:solidFill>
                <a:schemeClr val="bg1">
                  <a:lumMod val="6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5" name="稻壳儿春秋广告/盗版必究        原创来源：http://chn.docer.com/works?userid=199329941#!/work_time"/>
          <p:cNvSpPr>
            <a:spLocks noGrp="1"/>
          </p:cNvSpPr>
          <p:nvPr>
            <p:ph type="pic" sz="quarter" idx="10"/>
          </p:nvPr>
        </p:nvSpPr>
        <p:spPr>
          <a:xfrm>
            <a:off x="1646811" y="1762417"/>
            <a:ext cx="3242154" cy="6829972"/>
          </a:xfrm>
          <a:custGeom>
            <a:avLst/>
            <a:gdLst>
              <a:gd name="connsiteX0" fmla="*/ 451211 w 3242154"/>
              <a:gd name="connsiteY0" fmla="*/ 0 h 6829972"/>
              <a:gd name="connsiteX1" fmla="*/ 2790943 w 3242154"/>
              <a:gd name="connsiteY1" fmla="*/ 0 h 6829972"/>
              <a:gd name="connsiteX2" fmla="*/ 3242154 w 3242154"/>
              <a:gd name="connsiteY2" fmla="*/ 451211 h 6829972"/>
              <a:gd name="connsiteX3" fmla="*/ 3242154 w 3242154"/>
              <a:gd name="connsiteY3" fmla="*/ 6378762 h 6829972"/>
              <a:gd name="connsiteX4" fmla="*/ 2790943 w 3242154"/>
              <a:gd name="connsiteY4" fmla="*/ 6829972 h 6829972"/>
              <a:gd name="connsiteX5" fmla="*/ 451211 w 3242154"/>
              <a:gd name="connsiteY5" fmla="*/ 6829972 h 6829972"/>
              <a:gd name="connsiteX6" fmla="*/ 0 w 3242154"/>
              <a:gd name="connsiteY6" fmla="*/ 6378762 h 6829972"/>
              <a:gd name="connsiteX7" fmla="*/ 0 w 3242154"/>
              <a:gd name="connsiteY7" fmla="*/ 451211 h 6829972"/>
              <a:gd name="connsiteX8" fmla="*/ 451211 w 3242154"/>
              <a:gd name="connsiteY8" fmla="*/ 0 h 682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154" h="6829972">
                <a:moveTo>
                  <a:pt x="451211" y="0"/>
                </a:moveTo>
                <a:lnTo>
                  <a:pt x="2790943" y="0"/>
                </a:lnTo>
                <a:cubicBezTo>
                  <a:pt x="3040141" y="0"/>
                  <a:pt x="3242154" y="202014"/>
                  <a:pt x="3242154" y="451211"/>
                </a:cubicBezTo>
                <a:lnTo>
                  <a:pt x="3242154" y="6378762"/>
                </a:lnTo>
                <a:cubicBezTo>
                  <a:pt x="3242154" y="6627958"/>
                  <a:pt x="3040141" y="6829972"/>
                  <a:pt x="2790943" y="6829972"/>
                </a:cubicBezTo>
                <a:lnTo>
                  <a:pt x="451211" y="6829972"/>
                </a:lnTo>
                <a:cubicBezTo>
                  <a:pt x="202014" y="6829972"/>
                  <a:pt x="0" y="6627958"/>
                  <a:pt x="0" y="6378762"/>
                </a:cubicBezTo>
                <a:lnTo>
                  <a:pt x="0" y="451211"/>
                </a:lnTo>
                <a:cubicBezTo>
                  <a:pt x="0" y="202014"/>
                  <a:pt x="202014" y="0"/>
                  <a:pt x="451211" y="0"/>
                </a:cubicBezTo>
                <a:close/>
              </a:path>
            </a:pathLst>
          </a:custGeom>
        </p:spPr>
        <p:txBody>
          <a:bodyPr wrap="square">
            <a:noAutofit/>
          </a:bodyP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稻壳儿春秋广告/盗版必究        原创来源：http://chn.docer.com/works?userid=199329941#!/work_time"/>
          <p:cNvSpPr>
            <a:spLocks noGrp="1"/>
          </p:cNvSpPr>
          <p:nvPr>
            <p:ph type="pic" sz="quarter" idx="10"/>
          </p:nvPr>
        </p:nvSpPr>
        <p:spPr>
          <a:xfrm>
            <a:off x="6094937" y="1963130"/>
            <a:ext cx="4892156" cy="2721605"/>
          </a:xfrm>
          <a:custGeom>
            <a:avLst/>
            <a:gdLst>
              <a:gd name="connsiteX0" fmla="*/ 0 w 4892156"/>
              <a:gd name="connsiteY0" fmla="*/ 0 h 2721605"/>
              <a:gd name="connsiteX1" fmla="*/ 4892156 w 4892156"/>
              <a:gd name="connsiteY1" fmla="*/ 0 h 2721605"/>
              <a:gd name="connsiteX2" fmla="*/ 4892156 w 4892156"/>
              <a:gd name="connsiteY2" fmla="*/ 2721605 h 2721605"/>
              <a:gd name="connsiteX3" fmla="*/ 0 w 4892156"/>
              <a:gd name="connsiteY3" fmla="*/ 2721605 h 2721605"/>
            </a:gdLst>
            <a:ahLst/>
            <a:cxnLst>
              <a:cxn ang="0">
                <a:pos x="connsiteX0" y="connsiteY0"/>
              </a:cxn>
              <a:cxn ang="0">
                <a:pos x="connsiteX1" y="connsiteY1"/>
              </a:cxn>
              <a:cxn ang="0">
                <a:pos x="connsiteX2" y="connsiteY2"/>
              </a:cxn>
              <a:cxn ang="0">
                <a:pos x="connsiteX3" y="connsiteY3"/>
              </a:cxn>
            </a:cxnLst>
            <a:rect l="l" t="t" r="r" b="b"/>
            <a:pathLst>
              <a:path w="4892156" h="2721605">
                <a:moveTo>
                  <a:pt x="0" y="0"/>
                </a:moveTo>
                <a:lnTo>
                  <a:pt x="4892156" y="0"/>
                </a:lnTo>
                <a:lnTo>
                  <a:pt x="4892156" y="2721605"/>
                </a:lnTo>
                <a:lnTo>
                  <a:pt x="0" y="2721605"/>
                </a:lnTo>
                <a:close/>
              </a:path>
            </a:pathLst>
          </a:custGeom>
        </p:spPr>
        <p:txBody>
          <a:bodyPr wrap="square">
            <a:noAutofit/>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稻壳儿春秋广告/盗版必究        原创来源：http://chn.docer.com/works?userid=199329941#!/work_time"/>
          <p:cNvSpPr>
            <a:spLocks noGrp="1"/>
          </p:cNvSpPr>
          <p:nvPr>
            <p:ph type="pic" sz="quarter" idx="10"/>
          </p:nvPr>
        </p:nvSpPr>
        <p:spPr>
          <a:xfrm>
            <a:off x="0" y="1900910"/>
            <a:ext cx="5628640" cy="3644720"/>
          </a:xfrm>
          <a:custGeom>
            <a:avLst/>
            <a:gdLst>
              <a:gd name="connsiteX0" fmla="*/ 0 w 5628640"/>
              <a:gd name="connsiteY0" fmla="*/ 0 h 3644720"/>
              <a:gd name="connsiteX1" fmla="*/ 5628640 w 5628640"/>
              <a:gd name="connsiteY1" fmla="*/ 0 h 3644720"/>
              <a:gd name="connsiteX2" fmla="*/ 5628640 w 5628640"/>
              <a:gd name="connsiteY2" fmla="*/ 3644720 h 3644720"/>
              <a:gd name="connsiteX3" fmla="*/ 0 w 5628640"/>
              <a:gd name="connsiteY3" fmla="*/ 3644720 h 3644720"/>
            </a:gdLst>
            <a:ahLst/>
            <a:cxnLst>
              <a:cxn ang="0">
                <a:pos x="connsiteX0" y="connsiteY0"/>
              </a:cxn>
              <a:cxn ang="0">
                <a:pos x="connsiteX1" y="connsiteY1"/>
              </a:cxn>
              <a:cxn ang="0">
                <a:pos x="connsiteX2" y="connsiteY2"/>
              </a:cxn>
              <a:cxn ang="0">
                <a:pos x="connsiteX3" y="connsiteY3"/>
              </a:cxn>
            </a:cxnLst>
            <a:rect l="l" t="t" r="r" b="b"/>
            <a:pathLst>
              <a:path w="5628640" h="3644720">
                <a:moveTo>
                  <a:pt x="0" y="0"/>
                </a:moveTo>
                <a:lnTo>
                  <a:pt x="5628640" y="0"/>
                </a:lnTo>
                <a:lnTo>
                  <a:pt x="5628640" y="3644720"/>
                </a:lnTo>
                <a:lnTo>
                  <a:pt x="0" y="3644720"/>
                </a:lnTo>
                <a:close/>
              </a:path>
            </a:pathLst>
          </a:custGeom>
        </p:spPr>
        <p:txBody>
          <a:bodyPr wrap="square">
            <a:noAutofit/>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A1F7F7-E05D-4606-B749-82C9C9BB122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FC90B-1626-4796-8953-D2B14739216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GIF"/></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hyperlink" Target="https://prtimes.jp/main/html/rd/p/000000005.000139489.html" TargetMode="External"/><Relationship Id="rId3" Type="http://schemas.openxmlformats.org/officeDocument/2006/relationships/hyperlink" Target="https://www.mitsubishielectric.co.jp/it/it-words/keyword-ai/" TargetMode="External"/><Relationship Id="rId2" Type="http://schemas.openxmlformats.org/officeDocument/2006/relationships/hyperlink" Target="https://business.nikkei.com/atcl/gen/19/00466/122600028/&#13;" TargetMode="External"/><Relationship Id="rId1" Type="http://schemas.openxmlformats.org/officeDocument/2006/relationships/hyperlink" Target="https://chatgpt-enterprise.jp/news/openai-robo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1905" y="2281555"/>
            <a:ext cx="12193270" cy="1337945"/>
          </a:xfrm>
          <a:prstGeom prst="rect">
            <a:avLst/>
          </a:prstGeom>
          <a:noFill/>
        </p:spPr>
        <p:txBody>
          <a:bodyPr wrap="square" rtlCol="0">
            <a:noAutofit/>
          </a:bodyPr>
          <a:lstStyle/>
          <a:p>
            <a:pPr algn="ctr">
              <a:buClrTx/>
              <a:buSzTx/>
              <a:buFontTx/>
            </a:pPr>
            <a:r>
              <a:rPr lang="en-US" altLang="zh-CN" sz="72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SKY NET</a:t>
            </a:r>
            <a:endParaRPr lang="en-US" sz="72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a:p>
            <a:pPr algn="ctr">
              <a:buClrTx/>
              <a:buSzTx/>
              <a:buFontTx/>
            </a:pPr>
            <a:endParaRPr lang="en-US" altLang="zh-CN" sz="72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238500"/>
            <a:ext cx="381000" cy="381000"/>
          </a:xfrm>
          <a:prstGeom prst="rect">
            <a:avLst/>
          </a:prstGeom>
          <a:noFill/>
          <a:ln w="9525">
            <a:noFill/>
          </a:ln>
        </p:spPr>
      </p:pic>
      <p:sp>
        <p:nvSpPr>
          <p:cNvPr id="11" name="Text Box 10"/>
          <p:cNvSpPr txBox="1"/>
          <p:nvPr/>
        </p:nvSpPr>
        <p:spPr>
          <a:xfrm>
            <a:off x="-1905" y="5954395"/>
            <a:ext cx="11777980" cy="368300"/>
          </a:xfrm>
          <a:prstGeom prst="rect">
            <a:avLst/>
          </a:prstGeom>
          <a:noFill/>
        </p:spPr>
        <p:txBody>
          <a:bodyPr wrap="square" rtlCol="0">
            <a:spAutoFit/>
          </a:bodyPr>
          <a:p>
            <a:r>
              <a:rPr lang="en-US" b="1"/>
              <a:t>                                                                                                                            </a:t>
            </a:r>
            <a:endParaRPr lang="en-US" b="1"/>
          </a:p>
        </p:txBody>
      </p:sp>
      <p:sp>
        <p:nvSpPr>
          <p:cNvPr id="2" name="Text Box 1"/>
          <p:cNvSpPr txBox="1"/>
          <p:nvPr/>
        </p:nvSpPr>
        <p:spPr>
          <a:xfrm>
            <a:off x="635" y="4093210"/>
            <a:ext cx="12191365" cy="1198880"/>
          </a:xfrm>
          <a:prstGeom prst="rect">
            <a:avLst/>
          </a:prstGeom>
          <a:noFill/>
        </p:spPr>
        <p:txBody>
          <a:bodyPr wrap="square" rtlCol="0">
            <a:spAutoFit/>
          </a:bodyPr>
          <a:p>
            <a:pPr algn="ctr"/>
            <a:r>
              <a:rPr lang="en-US" sz="3600">
                <a:latin typeface="Times New Roman" panose="02020603050405020304" charset="0"/>
                <a:cs typeface="Times New Roman" panose="02020603050405020304" charset="0"/>
                <a:sym typeface="+mn-ea"/>
              </a:rPr>
              <a:t>General Perception and Decision-making Strategies based on Large Language Models</a:t>
            </a:r>
            <a:endParaRPr lang="en-US" sz="3600">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buClrTx/>
              <a:buSzTx/>
              <a:buFontTx/>
            </a:pPr>
            <a:r>
              <a:rPr lang="en-US"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SKY NET</a:t>
            </a:r>
            <a:endParaRPr lang="en-US"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pitchFamily="34" charset="-122"/>
                <a:ea typeface="Microsoft YaHei" panose="020B0503020204020204" pitchFamily="34" charset="-122"/>
                <a:cs typeface="Arial" panose="020B0604020202020204" pitchFamily="34" charset="0"/>
              </a:rPr>
              <a:t>Robotic Arm Problem: Visual </a:t>
            </a:r>
            <a:r>
              <a:rPr lang="en-US" sz="1600">
                <a:latin typeface="Microsoft YaHei" panose="020B0503020204020204" pitchFamily="34" charset="-122"/>
                <a:ea typeface="Microsoft YaHei" panose="020B0503020204020204" pitchFamily="34" charset="-122"/>
                <a:cs typeface="Arial" panose="020B0604020202020204" pitchFamily="34" charset="0"/>
              </a:rPr>
              <a:t>D</a:t>
            </a:r>
            <a:r>
              <a:rPr sz="1600">
                <a:latin typeface="Microsoft YaHei" panose="020B0503020204020204" pitchFamily="34" charset="-122"/>
                <a:ea typeface="Microsoft YaHei" panose="020B0503020204020204" pitchFamily="34" charset="-122"/>
                <a:cs typeface="Arial" panose="020B0604020202020204" pitchFamily="34" charset="0"/>
              </a:rPr>
              <a:t>ynamic bjects</a:t>
            </a:r>
            <a:endParaRPr sz="1600">
              <a:latin typeface="Microsoft YaHei" panose="020B0503020204020204" pitchFamily="34" charset="-122"/>
              <a:ea typeface="Microsoft YaHei" panose="020B0503020204020204" pitchFamily="34" charset="-122"/>
              <a:cs typeface="Arial" panose="020B0604020202020204" pitchFamily="34" charset="0"/>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238500"/>
            <a:ext cx="381000" cy="381000"/>
          </a:xfrm>
          <a:prstGeom prst="rect">
            <a:avLst/>
          </a:prstGeom>
          <a:noFill/>
          <a:ln w="9525">
            <a:noFill/>
          </a:ln>
        </p:spPr>
      </p:pic>
      <p:sp>
        <p:nvSpPr>
          <p:cNvPr id="3" name="Text Box 2"/>
          <p:cNvSpPr txBox="1"/>
          <p:nvPr/>
        </p:nvSpPr>
        <p:spPr>
          <a:xfrm>
            <a:off x="5080" y="1036320"/>
            <a:ext cx="12192000" cy="1777365"/>
          </a:xfrm>
          <a:prstGeom prst="rect">
            <a:avLst/>
          </a:prstGeom>
          <a:noFill/>
        </p:spPr>
        <p:txBody>
          <a:bodyPr wrap="square" rtlCol="0">
            <a:noAutofit/>
          </a:bodyPr>
          <a:p>
            <a:pPr indent="457200" algn="l"/>
            <a:r>
              <a:rPr sz="1600">
                <a:latin typeface="Microsoft YaHei" panose="020B0503020204020204" pitchFamily="34" charset="-122"/>
                <a:ea typeface="Microsoft YaHei" panose="020B0503020204020204" pitchFamily="34" charset="-122"/>
                <a:cs typeface="Arial" panose="020B0604020202020204" pitchFamily="34" charset="0"/>
              </a:rPr>
              <a:t>In the process of robotic arm grasping, force control and stability are crucial. Excessive grasping force may damage the object, while insufficient force can cause the object to fall, thereby affecting the success rate of the task. Therefore, by combining the educational strategy with ChatGPT's analytical capabilities, I identify the characteristics of the object and estimate its approximate mass. At the same time, utilizing pre-learned mathematical formulas, I accurately calculate the required range of grasping force, ensuring stability and safety during the grasping process.</a:t>
            </a:r>
            <a:endParaRPr sz="1600">
              <a:latin typeface="Microsoft YaHei" panose="020B0503020204020204" pitchFamily="34" charset="-122"/>
              <a:ea typeface="Microsoft YaHei" panose="020B0503020204020204" pitchFamily="34" charset="-122"/>
              <a:cs typeface="Arial" panose="020B0604020202020204" pitchFamily="34" charset="0"/>
            </a:endParaRPr>
          </a:p>
          <a:p>
            <a:pPr indent="457200" algn="l"/>
            <a:endParaRPr lang="en-US" sz="1600">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2" name="Picture 1"/>
          <p:cNvPicPr>
            <a:picLocks noChangeAspect="1"/>
          </p:cNvPicPr>
          <p:nvPr/>
        </p:nvPicPr>
        <p:blipFill>
          <a:blip r:embed="rId1"/>
          <a:stretch>
            <a:fillRect/>
          </a:stretch>
        </p:blipFill>
        <p:spPr>
          <a:xfrm>
            <a:off x="352425" y="2968625"/>
            <a:ext cx="4845050" cy="3375660"/>
          </a:xfrm>
          <a:prstGeom prst="rect">
            <a:avLst/>
          </a:prstGeom>
        </p:spPr>
      </p:pic>
      <p:pic>
        <p:nvPicPr>
          <p:cNvPr id="4" name="Picture 3"/>
          <p:cNvPicPr>
            <a:picLocks noChangeAspect="1"/>
          </p:cNvPicPr>
          <p:nvPr/>
        </p:nvPicPr>
        <p:blipFill>
          <a:blip r:embed="rId2"/>
          <a:stretch>
            <a:fillRect/>
          </a:stretch>
        </p:blipFill>
        <p:spPr>
          <a:xfrm>
            <a:off x="391160" y="3014345"/>
            <a:ext cx="4815840" cy="3329940"/>
          </a:xfrm>
          <a:prstGeom prst="rect">
            <a:avLst/>
          </a:prstGeom>
        </p:spPr>
      </p:pic>
      <p:pic>
        <p:nvPicPr>
          <p:cNvPr id="11" name="Picture Placeholder 10"/>
          <p:cNvPicPr>
            <a:picLocks noChangeAspect="1"/>
          </p:cNvPicPr>
          <p:nvPr>
            <p:ph type="pic" sz="quarter" idx="10"/>
          </p:nvPr>
        </p:nvPicPr>
        <p:blipFill>
          <a:blip r:embed="rId3"/>
          <a:srcRect t="7911"/>
          <a:stretch>
            <a:fillRect/>
          </a:stretch>
        </p:blipFill>
        <p:spPr>
          <a:xfrm>
            <a:off x="6440170" y="3014345"/>
            <a:ext cx="4829175" cy="3443605"/>
          </a:xfrm>
          <a:prstGeom prst="rect">
            <a:avLst/>
          </a:prstGeom>
        </p:spPr>
      </p:pic>
      <p:sp>
        <p:nvSpPr>
          <p:cNvPr id="5" name="Text Box 4"/>
          <p:cNvSpPr txBox="1"/>
          <p:nvPr/>
        </p:nvSpPr>
        <p:spPr>
          <a:xfrm>
            <a:off x="-1905" y="6445250"/>
            <a:ext cx="12186920" cy="368300"/>
          </a:xfrm>
          <a:prstGeom prst="rect">
            <a:avLst/>
          </a:prstGeom>
          <a:noFill/>
        </p:spPr>
        <p:txBody>
          <a:bodyPr wrap="square" rtlCol="0">
            <a:spAutoFit/>
          </a:bodyPr>
          <a:p>
            <a:pPr algn="ctr"/>
            <a:r>
              <a:rPr lang="en-US" b="1"/>
              <a:t>Fig 4: Formula Parsing and Evaluation</a:t>
            </a:r>
            <a:endParaRPr lang="en-US"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buClrTx/>
              <a:buSzTx/>
              <a:buFontTx/>
            </a:pPr>
            <a:r>
              <a:rPr lang="en-US"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SKY NET</a:t>
            </a:r>
            <a:endParaRPr lang="en-US"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pitchFamily="34" charset="-122"/>
                <a:ea typeface="Microsoft YaHei" panose="020B0503020204020204" pitchFamily="34" charset="-122"/>
                <a:cs typeface="Arial" panose="020B0604020202020204" pitchFamily="34" charset="0"/>
              </a:rPr>
              <a:t>Robotic Arm Problem: Determination of the </a:t>
            </a:r>
            <a:r>
              <a:rPr lang="en-US" sz="1600">
                <a:latin typeface="Microsoft YaHei" panose="020B0503020204020204" pitchFamily="34" charset="-122"/>
                <a:ea typeface="Microsoft YaHei" panose="020B0503020204020204" pitchFamily="34" charset="-122"/>
                <a:cs typeface="Arial" panose="020B0604020202020204" pitchFamily="34" charset="0"/>
              </a:rPr>
              <a:t>G</a:t>
            </a:r>
            <a:r>
              <a:rPr sz="1600">
                <a:latin typeface="Microsoft YaHei" panose="020B0503020204020204" pitchFamily="34" charset="-122"/>
                <a:ea typeface="Microsoft YaHei" panose="020B0503020204020204" pitchFamily="34" charset="-122"/>
                <a:cs typeface="Arial" panose="020B0604020202020204" pitchFamily="34" charset="0"/>
              </a:rPr>
              <a:t>rasping </a:t>
            </a:r>
            <a:r>
              <a:rPr lang="en-US" sz="1600">
                <a:latin typeface="Microsoft YaHei" panose="020B0503020204020204" pitchFamily="34" charset="-122"/>
                <a:ea typeface="Microsoft YaHei" panose="020B0503020204020204" pitchFamily="34" charset="-122"/>
                <a:cs typeface="Arial" panose="020B0604020202020204" pitchFamily="34" charset="0"/>
              </a:rPr>
              <a:t>P</a:t>
            </a:r>
            <a:r>
              <a:rPr sz="1600">
                <a:latin typeface="Microsoft YaHei" panose="020B0503020204020204" pitchFamily="34" charset="-122"/>
                <a:ea typeface="Microsoft YaHei" panose="020B0503020204020204" pitchFamily="34" charset="-122"/>
                <a:cs typeface="Arial" panose="020B0604020202020204" pitchFamily="34" charset="0"/>
              </a:rPr>
              <a:t>oint</a:t>
            </a:r>
            <a:endParaRPr sz="1600">
              <a:latin typeface="Microsoft YaHei" panose="020B0503020204020204" pitchFamily="34" charset="-122"/>
              <a:ea typeface="Microsoft YaHei" panose="020B0503020204020204" pitchFamily="34" charset="-122"/>
              <a:cs typeface="Arial" panose="020B0604020202020204" pitchFamily="34" charset="0"/>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238500"/>
            <a:ext cx="381000" cy="381000"/>
          </a:xfrm>
          <a:prstGeom prst="rect">
            <a:avLst/>
          </a:prstGeom>
          <a:noFill/>
          <a:ln w="9525">
            <a:noFill/>
          </a:ln>
        </p:spPr>
      </p:pic>
      <p:sp>
        <p:nvSpPr>
          <p:cNvPr id="3" name="Text Box 2"/>
          <p:cNvSpPr txBox="1"/>
          <p:nvPr/>
        </p:nvSpPr>
        <p:spPr>
          <a:xfrm>
            <a:off x="5080" y="1036320"/>
            <a:ext cx="12192000" cy="1777365"/>
          </a:xfrm>
          <a:prstGeom prst="rect">
            <a:avLst/>
          </a:prstGeom>
          <a:noFill/>
        </p:spPr>
        <p:txBody>
          <a:bodyPr wrap="square" rtlCol="0">
            <a:noAutofit/>
          </a:bodyPr>
          <a:p>
            <a:pPr indent="457200" algn="l"/>
            <a:r>
              <a:rPr sz="1600">
                <a:latin typeface="Microsoft YaHei" panose="020B0503020204020204" pitchFamily="34" charset="-122"/>
                <a:ea typeface="Microsoft YaHei" panose="020B0503020204020204" pitchFamily="34" charset="-122"/>
                <a:cs typeface="Arial" panose="020B0604020202020204" pitchFamily="34" charset="0"/>
              </a:rPr>
              <a:t>Determining the grasping point is a critical challenge, as selecting an appropriate position directly influences the success rate and stability of the grasping process. ChatGPT, when utilizing the initial phase of the training strategy, can effectively handle most tasks. If challenges are encountered, the training strategy can be further refined to learn from human behaviors and enhance the grasping process.</a:t>
            </a:r>
            <a:endParaRPr sz="1600">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2" name="Picture 1"/>
          <p:cNvPicPr>
            <a:picLocks noChangeAspect="1"/>
          </p:cNvPicPr>
          <p:nvPr/>
        </p:nvPicPr>
        <p:blipFill>
          <a:blip r:embed="rId1"/>
          <a:stretch>
            <a:fillRect/>
          </a:stretch>
        </p:blipFill>
        <p:spPr>
          <a:xfrm>
            <a:off x="352425" y="2968625"/>
            <a:ext cx="4845050" cy="3375660"/>
          </a:xfrm>
          <a:prstGeom prst="rect">
            <a:avLst/>
          </a:prstGeom>
        </p:spPr>
      </p:pic>
      <p:pic>
        <p:nvPicPr>
          <p:cNvPr id="5" name="Picture 4"/>
          <p:cNvPicPr>
            <a:picLocks noChangeAspect="1"/>
          </p:cNvPicPr>
          <p:nvPr/>
        </p:nvPicPr>
        <p:blipFill>
          <a:blip r:embed="rId2"/>
          <a:stretch>
            <a:fillRect/>
          </a:stretch>
        </p:blipFill>
        <p:spPr>
          <a:xfrm>
            <a:off x="398145" y="2729865"/>
            <a:ext cx="4730115" cy="3545205"/>
          </a:xfrm>
          <a:prstGeom prst="rect">
            <a:avLst/>
          </a:prstGeom>
        </p:spPr>
      </p:pic>
      <p:pic>
        <p:nvPicPr>
          <p:cNvPr id="11" name="Picture Placeholder 10"/>
          <p:cNvPicPr>
            <a:picLocks noChangeAspect="1"/>
          </p:cNvPicPr>
          <p:nvPr>
            <p:ph type="pic" sz="quarter" idx="10"/>
          </p:nvPr>
        </p:nvPicPr>
        <p:blipFill>
          <a:blip r:embed="rId3"/>
          <a:srcRect t="42960"/>
          <a:stretch>
            <a:fillRect/>
          </a:stretch>
        </p:blipFill>
        <p:spPr>
          <a:xfrm>
            <a:off x="6751320" y="2679065"/>
            <a:ext cx="5026025" cy="3255645"/>
          </a:xfrm>
          <a:prstGeom prst="rect">
            <a:avLst/>
          </a:prstGeom>
        </p:spPr>
      </p:pic>
      <p:sp>
        <p:nvSpPr>
          <p:cNvPr id="4" name="Rectangles 3"/>
          <p:cNvSpPr/>
          <p:nvPr/>
        </p:nvSpPr>
        <p:spPr>
          <a:xfrm>
            <a:off x="6938010" y="5514340"/>
            <a:ext cx="677545" cy="557530"/>
          </a:xfrm>
          <a:prstGeom prst="rect">
            <a:avLst/>
          </a:prstGeom>
          <a:ln w="28575">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6" name="Multiply 5"/>
          <p:cNvSpPr/>
          <p:nvPr/>
        </p:nvSpPr>
        <p:spPr>
          <a:xfrm>
            <a:off x="7701915" y="5833110"/>
            <a:ext cx="545465" cy="511175"/>
          </a:xfrm>
          <a:prstGeom prst="mathMultiply">
            <a:avLst/>
          </a:prstGeom>
          <a:solidFill>
            <a:srgbClr val="FF0000"/>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sp>
        <p:nvSpPr>
          <p:cNvPr id="13" name="Text Box 12"/>
          <p:cNvSpPr txBox="1"/>
          <p:nvPr/>
        </p:nvSpPr>
        <p:spPr>
          <a:xfrm>
            <a:off x="-1905" y="6445250"/>
            <a:ext cx="12186920" cy="368300"/>
          </a:xfrm>
          <a:prstGeom prst="rect">
            <a:avLst/>
          </a:prstGeom>
          <a:noFill/>
        </p:spPr>
        <p:txBody>
          <a:bodyPr wrap="square" rtlCol="0">
            <a:spAutoFit/>
          </a:bodyPr>
          <a:p>
            <a:pPr algn="ctr"/>
            <a:r>
              <a:rPr lang="en-US" b="1"/>
              <a:t>Fig 5: Grasping Point and Target Selection via Position Mapping</a:t>
            </a:r>
            <a:endParaRPr lang="en-US"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buClrTx/>
              <a:buSzTx/>
              <a:buFontTx/>
            </a:pPr>
            <a:r>
              <a:rPr lang="en-US"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SKY NET</a:t>
            </a:r>
            <a:endParaRPr lang="en-US"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sp>
        <p:nvSpPr>
          <p:cNvPr id="3" name="Text Box 2"/>
          <p:cNvSpPr txBox="1"/>
          <p:nvPr/>
        </p:nvSpPr>
        <p:spPr>
          <a:xfrm>
            <a:off x="5080" y="1036320"/>
            <a:ext cx="12192000" cy="1777365"/>
          </a:xfrm>
          <a:prstGeom prst="rect">
            <a:avLst/>
          </a:prstGeom>
          <a:noFill/>
        </p:spPr>
        <p:txBody>
          <a:bodyPr wrap="square" rtlCol="0">
            <a:noAutofit/>
          </a:bodyPr>
          <a:p>
            <a:pPr indent="457200" algn="l"/>
            <a:endParaRPr sz="16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3" name="Text Box 12"/>
          <p:cNvSpPr txBox="1"/>
          <p:nvPr/>
        </p:nvSpPr>
        <p:spPr>
          <a:xfrm>
            <a:off x="-1905" y="6445250"/>
            <a:ext cx="12186920" cy="368300"/>
          </a:xfrm>
          <a:prstGeom prst="rect">
            <a:avLst/>
          </a:prstGeom>
          <a:noFill/>
        </p:spPr>
        <p:txBody>
          <a:bodyPr wrap="square" rtlCol="0">
            <a:spAutoFit/>
          </a:bodyPr>
          <a:p>
            <a:pPr algn="ctr"/>
            <a:r>
              <a:rPr lang="en-US" b="1"/>
              <a:t>Fig 6: </a:t>
            </a:r>
            <a:r>
              <a:rPr lang="zh-CN" altLang="en-US" b="1" dirty="0">
                <a:sym typeface="+mn-ea"/>
              </a:rPr>
              <a:t>Semantic Standardization of Human Knowledge</a:t>
            </a:r>
            <a:endParaRPr lang="en-US" b="1"/>
          </a:p>
        </p:txBody>
      </p:sp>
      <p:pic>
        <p:nvPicPr>
          <p:cNvPr id="17" name="Picture 16"/>
          <p:cNvPicPr>
            <a:picLocks noChangeAspect="1"/>
          </p:cNvPicPr>
          <p:nvPr/>
        </p:nvPicPr>
        <p:blipFill>
          <a:blip r:embed="rId1"/>
          <a:stretch>
            <a:fillRect/>
          </a:stretch>
        </p:blipFill>
        <p:spPr>
          <a:xfrm>
            <a:off x="601980" y="1905000"/>
            <a:ext cx="3180080" cy="1622425"/>
          </a:xfrm>
          <a:prstGeom prst="rect">
            <a:avLst/>
          </a:prstGeom>
        </p:spPr>
      </p:pic>
      <p:pic>
        <p:nvPicPr>
          <p:cNvPr id="18" name="Picture 17"/>
          <p:cNvPicPr>
            <a:picLocks noChangeAspect="1"/>
          </p:cNvPicPr>
          <p:nvPr/>
        </p:nvPicPr>
        <p:blipFill>
          <a:blip r:embed="rId2"/>
          <a:srcRect l="6144"/>
          <a:stretch>
            <a:fillRect/>
          </a:stretch>
        </p:blipFill>
        <p:spPr>
          <a:xfrm>
            <a:off x="4147820" y="1177290"/>
            <a:ext cx="3239770" cy="3973195"/>
          </a:xfrm>
          <a:prstGeom prst="rect">
            <a:avLst/>
          </a:prstGeom>
        </p:spPr>
      </p:pic>
      <p:pic>
        <p:nvPicPr>
          <p:cNvPr id="19" name="Picture Placeholder 18"/>
          <p:cNvPicPr>
            <a:picLocks noChangeAspect="1"/>
          </p:cNvPicPr>
          <p:nvPr>
            <p:ph type="pic" sz="quarter" idx="10"/>
          </p:nvPr>
        </p:nvPicPr>
        <p:blipFill>
          <a:blip r:embed="rId3"/>
          <a:stretch>
            <a:fillRect/>
          </a:stretch>
        </p:blipFill>
        <p:spPr>
          <a:xfrm>
            <a:off x="7541895" y="1546860"/>
            <a:ext cx="4109085" cy="3171825"/>
          </a:xfrm>
          <a:prstGeom prst="rect">
            <a:avLst/>
          </a:prstGeom>
        </p:spPr>
      </p:pic>
      <p:sp>
        <p:nvSpPr>
          <p:cNvPr id="22"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pitchFamily="34" charset="-122"/>
                <a:ea typeface="Microsoft YaHei" panose="020B0503020204020204" pitchFamily="34" charset="-122"/>
                <a:cs typeface="Arial" panose="020B0604020202020204" pitchFamily="34" charset="0"/>
              </a:rPr>
              <a:t>Robotic Arm Problem: Determination of the </a:t>
            </a:r>
            <a:r>
              <a:rPr lang="en-US" sz="1600">
                <a:latin typeface="Microsoft YaHei" panose="020B0503020204020204" pitchFamily="34" charset="-122"/>
                <a:ea typeface="Microsoft YaHei" panose="020B0503020204020204" pitchFamily="34" charset="-122"/>
                <a:cs typeface="Arial" panose="020B0604020202020204" pitchFamily="34" charset="0"/>
              </a:rPr>
              <a:t>G</a:t>
            </a:r>
            <a:r>
              <a:rPr sz="1600">
                <a:latin typeface="Microsoft YaHei" panose="020B0503020204020204" pitchFamily="34" charset="-122"/>
                <a:ea typeface="Microsoft YaHei" panose="020B0503020204020204" pitchFamily="34" charset="-122"/>
                <a:cs typeface="Arial" panose="020B0604020202020204" pitchFamily="34" charset="0"/>
              </a:rPr>
              <a:t>rasping </a:t>
            </a:r>
            <a:r>
              <a:rPr lang="en-US" sz="1600">
                <a:latin typeface="Microsoft YaHei" panose="020B0503020204020204" pitchFamily="34" charset="-122"/>
                <a:ea typeface="Microsoft YaHei" panose="020B0503020204020204" pitchFamily="34" charset="-122"/>
                <a:cs typeface="Arial" panose="020B0604020202020204" pitchFamily="34" charset="0"/>
              </a:rPr>
              <a:t>P</a:t>
            </a:r>
            <a:r>
              <a:rPr sz="1600">
                <a:latin typeface="Microsoft YaHei" panose="020B0503020204020204" pitchFamily="34" charset="-122"/>
                <a:ea typeface="Microsoft YaHei" panose="020B0503020204020204" pitchFamily="34" charset="-122"/>
                <a:cs typeface="Arial" panose="020B0604020202020204" pitchFamily="34" charset="0"/>
              </a:rPr>
              <a:t>oint</a:t>
            </a:r>
            <a:endParaRPr sz="1600">
              <a:latin typeface="Microsoft YaHei" panose="020B0503020204020204" pitchFamily="34" charset="-122"/>
              <a:ea typeface="Microsoft YaHei" panose="020B0503020204020204" pitchFamily="34" charset="-122"/>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buClrTx/>
              <a:buSzTx/>
              <a:buFontTx/>
            </a:pPr>
            <a:r>
              <a:rPr lang="en-US"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SKY NET</a:t>
            </a:r>
            <a:endParaRPr lang="en-US"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sp>
        <p:nvSpPr>
          <p:cNvPr id="3" name="Text Box 2"/>
          <p:cNvSpPr txBox="1"/>
          <p:nvPr/>
        </p:nvSpPr>
        <p:spPr>
          <a:xfrm>
            <a:off x="5080" y="1036320"/>
            <a:ext cx="12192000" cy="1777365"/>
          </a:xfrm>
          <a:prstGeom prst="rect">
            <a:avLst/>
          </a:prstGeom>
          <a:noFill/>
        </p:spPr>
        <p:txBody>
          <a:bodyPr wrap="square" rtlCol="0">
            <a:noAutofit/>
          </a:bodyPr>
          <a:p>
            <a:pPr indent="457200" algn="l"/>
            <a:endParaRPr sz="16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3" name="Text Box 12"/>
          <p:cNvSpPr txBox="1"/>
          <p:nvPr/>
        </p:nvSpPr>
        <p:spPr>
          <a:xfrm>
            <a:off x="-1905" y="6445250"/>
            <a:ext cx="12186920" cy="368300"/>
          </a:xfrm>
          <a:prstGeom prst="rect">
            <a:avLst/>
          </a:prstGeom>
          <a:noFill/>
        </p:spPr>
        <p:txBody>
          <a:bodyPr wrap="square" rtlCol="0">
            <a:spAutoFit/>
          </a:bodyPr>
          <a:p>
            <a:pPr algn="ctr"/>
            <a:r>
              <a:rPr lang="en-US" b="1"/>
              <a:t>Fig7: Results of </a:t>
            </a:r>
            <a:r>
              <a:rPr lang="zh-CN" altLang="en-US" b="1" dirty="0">
                <a:sym typeface="+mn-ea"/>
              </a:rPr>
              <a:t>Semantic Standardization</a:t>
            </a:r>
            <a:endParaRPr lang="en-US" b="1"/>
          </a:p>
        </p:txBody>
      </p:sp>
      <p:sp>
        <p:nvSpPr>
          <p:cNvPr id="22"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pitchFamily="34" charset="-122"/>
                <a:ea typeface="Microsoft YaHei" panose="020B0503020204020204" pitchFamily="34" charset="-122"/>
                <a:cs typeface="Arial" panose="020B0604020202020204" pitchFamily="34" charset="0"/>
              </a:rPr>
              <a:t>Robotic Arm Problem: Determination of the </a:t>
            </a:r>
            <a:r>
              <a:rPr lang="en-US" sz="1600">
                <a:latin typeface="Microsoft YaHei" panose="020B0503020204020204" pitchFamily="34" charset="-122"/>
                <a:ea typeface="Microsoft YaHei" panose="020B0503020204020204" pitchFamily="34" charset="-122"/>
                <a:cs typeface="Arial" panose="020B0604020202020204" pitchFamily="34" charset="0"/>
              </a:rPr>
              <a:t>G</a:t>
            </a:r>
            <a:r>
              <a:rPr sz="1600">
                <a:latin typeface="Microsoft YaHei" panose="020B0503020204020204" pitchFamily="34" charset="-122"/>
                <a:ea typeface="Microsoft YaHei" panose="020B0503020204020204" pitchFamily="34" charset="-122"/>
                <a:cs typeface="Arial" panose="020B0604020202020204" pitchFamily="34" charset="0"/>
              </a:rPr>
              <a:t>rasping </a:t>
            </a:r>
            <a:r>
              <a:rPr lang="en-US" sz="1600">
                <a:latin typeface="Microsoft YaHei" panose="020B0503020204020204" pitchFamily="34" charset="-122"/>
                <a:ea typeface="Microsoft YaHei" panose="020B0503020204020204" pitchFamily="34" charset="-122"/>
                <a:cs typeface="Arial" panose="020B0604020202020204" pitchFamily="34" charset="0"/>
              </a:rPr>
              <a:t>P</a:t>
            </a:r>
            <a:r>
              <a:rPr sz="1600">
                <a:latin typeface="Microsoft YaHei" panose="020B0503020204020204" pitchFamily="34" charset="-122"/>
                <a:ea typeface="Microsoft YaHei" panose="020B0503020204020204" pitchFamily="34" charset="-122"/>
                <a:cs typeface="Arial" panose="020B0604020202020204" pitchFamily="34" charset="0"/>
              </a:rPr>
              <a:t>oint</a:t>
            </a:r>
            <a:endParaRPr sz="1600">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4" name="Picture Placeholder 14"/>
          <p:cNvPicPr>
            <a:picLocks noChangeAspect="1"/>
          </p:cNvPicPr>
          <p:nvPr/>
        </p:nvPicPr>
        <p:blipFill>
          <a:blip r:embed="rId1"/>
          <a:stretch>
            <a:fillRect/>
          </a:stretch>
        </p:blipFill>
        <p:spPr>
          <a:xfrm>
            <a:off x="121285" y="1148080"/>
            <a:ext cx="3754755" cy="2898775"/>
          </a:xfrm>
          <a:prstGeom prst="rect">
            <a:avLst/>
          </a:prstGeom>
        </p:spPr>
      </p:pic>
      <p:pic>
        <p:nvPicPr>
          <p:cNvPr id="5" name="Picture 4"/>
          <p:cNvPicPr>
            <a:picLocks noChangeAspect="1"/>
          </p:cNvPicPr>
          <p:nvPr/>
        </p:nvPicPr>
        <p:blipFill>
          <a:blip r:embed="rId2"/>
          <a:stretch>
            <a:fillRect/>
          </a:stretch>
        </p:blipFill>
        <p:spPr>
          <a:xfrm>
            <a:off x="4004310" y="1925320"/>
            <a:ext cx="4196080" cy="3156585"/>
          </a:xfrm>
          <a:prstGeom prst="rect">
            <a:avLst/>
          </a:prstGeom>
        </p:spPr>
      </p:pic>
      <p:pic>
        <p:nvPicPr>
          <p:cNvPr id="6" name="Picture 5"/>
          <p:cNvPicPr>
            <a:picLocks noChangeAspect="1"/>
          </p:cNvPicPr>
          <p:nvPr/>
        </p:nvPicPr>
        <p:blipFill>
          <a:blip r:embed="rId3"/>
          <a:srcRect l="3161"/>
          <a:stretch>
            <a:fillRect/>
          </a:stretch>
        </p:blipFill>
        <p:spPr>
          <a:xfrm>
            <a:off x="7893050" y="4047490"/>
            <a:ext cx="3898900" cy="22466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buClrTx/>
              <a:buSzTx/>
              <a:buFontTx/>
            </a:pPr>
            <a:r>
              <a:rPr lang="en-US"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SKY NET</a:t>
            </a:r>
            <a:endParaRPr lang="en-US"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b="1">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Summarize</a:t>
            </a:r>
            <a:r>
              <a:rPr lang="en-US" sz="1600" b="1">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-汎用性</a:t>
            </a:r>
            <a:endParaRPr lang="en-US" sz="1600" b="1">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238500"/>
            <a:ext cx="381000" cy="381000"/>
          </a:xfrm>
          <a:prstGeom prst="rect">
            <a:avLst/>
          </a:prstGeom>
          <a:noFill/>
          <a:ln w="9525">
            <a:noFill/>
          </a:ln>
        </p:spPr>
      </p:pic>
      <p:sp>
        <p:nvSpPr>
          <p:cNvPr id="3" name="Text Box 2"/>
          <p:cNvSpPr txBox="1"/>
          <p:nvPr/>
        </p:nvSpPr>
        <p:spPr>
          <a:xfrm>
            <a:off x="5080" y="1036320"/>
            <a:ext cx="12192000" cy="2582545"/>
          </a:xfrm>
          <a:prstGeom prst="rect">
            <a:avLst/>
          </a:prstGeom>
          <a:noFill/>
        </p:spPr>
        <p:txBody>
          <a:bodyPr wrap="square" rtlCol="0">
            <a:noAutofit/>
          </a:bodyPr>
          <a:p>
            <a:pPr algn="just"/>
            <a:r>
              <a:rPr sz="1600">
                <a:latin typeface="Microsoft YaHei" panose="020B0503020204020204" pitchFamily="34" charset="-122"/>
                <a:ea typeface="Microsoft YaHei" panose="020B0503020204020204" pitchFamily="34" charset="-122"/>
                <a:cs typeface="Arial" panose="020B0604020202020204" pitchFamily="34" charset="0"/>
                <a:sym typeface="+mn-ea"/>
              </a:rPr>
              <a:t>The ChatGPT-based robotic system demonstrates strong generality due to its ability to comprehend natural language, support multimodal data processing, and excel in contextual reasoning and adaptability. By leveraging pre-trained knowledge bases and expert experience, it can address a wide range of tasks while generating outputs aligned with standardized industry requirements. Additionally, the system offers high integrability, enabling seamless collaboration with open-source control systems to achieve a complete end-to-end workflow from design to execution. With a cyclic feedback mechanism, ChatGPT dynamically adjusts behaviors and optimizes decision-making, ensuring stable and efficient performance across various domains and complex environments. These features position ChatGPT as a versatile, intelligent, and highly applicable general-purpose system solution.</a:t>
            </a:r>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just"/>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just"/>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just"/>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just"/>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just"/>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just"/>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p:txBody>
      </p:sp>
      <p:pic>
        <p:nvPicPr>
          <p:cNvPr id="15" name="Picture 14" descr="1736526931365"/>
          <p:cNvPicPr>
            <a:picLocks noChangeAspect="1"/>
          </p:cNvPicPr>
          <p:nvPr/>
        </p:nvPicPr>
        <p:blipFill>
          <a:blip r:embed="rId1"/>
          <a:stretch>
            <a:fillRect/>
          </a:stretch>
        </p:blipFill>
        <p:spPr>
          <a:xfrm>
            <a:off x="2235200" y="3148330"/>
            <a:ext cx="7732395" cy="34639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buClrTx/>
              <a:buSzTx/>
              <a:buFontTx/>
            </a:pPr>
            <a:r>
              <a:rPr lang="en-US"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SKY NET</a:t>
            </a:r>
            <a:endParaRPr lang="en-US"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238500"/>
            <a:ext cx="381000" cy="381000"/>
          </a:xfrm>
          <a:prstGeom prst="rect">
            <a:avLst/>
          </a:prstGeom>
          <a:noFill/>
          <a:ln w="9525">
            <a:noFill/>
          </a:ln>
        </p:spPr>
      </p:pic>
      <p:sp>
        <p:nvSpPr>
          <p:cNvPr id="3" name="Text Box 2"/>
          <p:cNvSpPr txBox="1"/>
          <p:nvPr/>
        </p:nvSpPr>
        <p:spPr>
          <a:xfrm>
            <a:off x="5080" y="1036320"/>
            <a:ext cx="12192000" cy="1777365"/>
          </a:xfrm>
          <a:prstGeom prst="rect">
            <a:avLst/>
          </a:prstGeom>
          <a:noFill/>
        </p:spPr>
        <p:txBody>
          <a:bodyPr wrap="square" rtlCol="0">
            <a:noAutofit/>
          </a:bodyPr>
          <a:p>
            <a:pPr algn="l"/>
            <a:r>
              <a:rPr sz="1600" b="1">
                <a:latin typeface="Microsoft YaHei" panose="020B0503020204020204" pitchFamily="34" charset="-122"/>
                <a:ea typeface="Microsoft YaHei" panose="020B0503020204020204" pitchFamily="34" charset="-122"/>
                <a:cs typeface="Arial" panose="020B0604020202020204" pitchFamily="34" charset="0"/>
                <a:sym typeface="+mn-ea"/>
              </a:rPr>
              <a:t>Advancements in Robot Control Strategies</a:t>
            </a:r>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r>
              <a:rPr sz="1600">
                <a:latin typeface="Microsoft YaHei" panose="020B0503020204020204" pitchFamily="34" charset="-122"/>
                <a:ea typeface="Microsoft YaHei" panose="020B0503020204020204" pitchFamily="34" charset="-122"/>
                <a:cs typeface="Arial" panose="020B0604020202020204" pitchFamily="34" charset="0"/>
                <a:sym typeface="+mn-ea"/>
              </a:rPr>
              <a:t>Major companies worldwide are placing great emphasis on using large language models to control robots.</a:t>
            </a:r>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r>
              <a:rPr sz="1600">
                <a:latin typeface="Microsoft YaHei" panose="020B0503020204020204" pitchFamily="34" charset="-122"/>
                <a:ea typeface="Microsoft YaHei" panose="020B0503020204020204" pitchFamily="34" charset="-122"/>
                <a:cs typeface="Arial" panose="020B0604020202020204" pitchFamily="34" charset="0"/>
                <a:sym typeface="+mn-ea"/>
                <a:hlinkClick r:id="rId1" action="ppaction://hlinkfile"/>
              </a:rPr>
              <a:t>https://chatgpt-enterprise.jp/news/openai-robot/</a:t>
            </a:r>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r>
              <a:rPr sz="1600">
                <a:latin typeface="Microsoft YaHei" panose="020B0503020204020204" pitchFamily="34" charset="-122"/>
                <a:ea typeface="Microsoft YaHei" panose="020B0503020204020204" pitchFamily="34" charset="-122"/>
                <a:cs typeface="Arial" panose="020B0604020202020204" pitchFamily="34" charset="0"/>
                <a:sym typeface="+mn-ea"/>
                <a:hlinkClick r:id="rId2" action="ppaction://hlinkfile"/>
              </a:rPr>
              <a:t>https://business.nikkei.com/atcl/gen/19/00466/122600028/</a:t>
            </a:r>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r>
              <a:rPr sz="1600">
                <a:latin typeface="Microsoft YaHei" panose="020B0503020204020204" pitchFamily="34" charset="-122"/>
                <a:ea typeface="Microsoft YaHei" panose="020B0503020204020204" pitchFamily="34" charset="-122"/>
                <a:cs typeface="Arial" panose="020B0604020202020204" pitchFamily="34" charset="0"/>
                <a:sym typeface="+mn-ea"/>
                <a:hlinkClick r:id="rId3" action="ppaction://hlinkfile"/>
              </a:rPr>
              <a:t>https://www.mitsubishielectric.co.jp/it/it-words/keyword-ai/</a:t>
            </a:r>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r>
              <a:rPr sz="1600">
                <a:latin typeface="Microsoft YaHei" panose="020B0503020204020204" pitchFamily="34" charset="-122"/>
                <a:ea typeface="Microsoft YaHei" panose="020B0503020204020204" pitchFamily="34" charset="-122"/>
                <a:cs typeface="Arial" panose="020B0604020202020204" pitchFamily="34" charset="0"/>
                <a:sym typeface="+mn-ea"/>
                <a:hlinkClick r:id="rId4" action="ppaction://hlinkfile"/>
              </a:rPr>
              <a:t>https://prtimes.jp/main/html/rd/p/000000005.000139489.html</a:t>
            </a:r>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buClrTx/>
              <a:buSzTx/>
              <a:buFontTx/>
            </a:pPr>
            <a:r>
              <a:rPr lang="en-US"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SKY NET</a:t>
            </a:r>
            <a:endParaRPr lang="en-US"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Project Concept</a:t>
            </a:r>
            <a:endParaRPr lang="en-US" sz="1600">
              <a:latin typeface="Times New Roman" panose="02020603050405020304" charset="0"/>
              <a:cs typeface="Times New Roman" panose="02020603050405020304" charset="0"/>
              <a:sym typeface="+mn-ea"/>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238500"/>
            <a:ext cx="381000" cy="381000"/>
          </a:xfrm>
          <a:prstGeom prst="rect">
            <a:avLst/>
          </a:prstGeom>
          <a:noFill/>
          <a:ln w="9525">
            <a:noFill/>
          </a:ln>
        </p:spPr>
      </p:pic>
      <p:sp>
        <p:nvSpPr>
          <p:cNvPr id="3" name="Text Box 2"/>
          <p:cNvSpPr txBox="1"/>
          <p:nvPr/>
        </p:nvSpPr>
        <p:spPr>
          <a:xfrm>
            <a:off x="5080" y="1036320"/>
            <a:ext cx="12192000" cy="1777365"/>
          </a:xfrm>
          <a:prstGeom prst="rect">
            <a:avLst/>
          </a:prstGeom>
          <a:noFill/>
        </p:spPr>
        <p:txBody>
          <a:bodyPr wrap="square" rtlCol="0">
            <a:noAutofit/>
          </a:bodyPr>
          <a:p>
            <a:pPr algn="l"/>
            <a:r>
              <a:rPr sz="1600" b="1">
                <a:latin typeface="Microsoft YaHei" panose="020B0503020204020204" pitchFamily="34" charset="-122"/>
                <a:ea typeface="Microsoft YaHei" panose="020B0503020204020204" pitchFamily="34" charset="-122"/>
                <a:cs typeface="Arial" panose="020B0604020202020204" pitchFamily="34" charset="0"/>
                <a:sym typeface="+mn-ea"/>
              </a:rPr>
              <a:t>Advancements in Robot Control Strategies</a:t>
            </a:r>
            <a:endParaRPr sz="1600" b="1">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r>
              <a:rPr sz="1600">
                <a:latin typeface="Microsoft YaHei" panose="020B0503020204020204" pitchFamily="34" charset="-122"/>
                <a:ea typeface="Microsoft YaHei" panose="020B0503020204020204" pitchFamily="34" charset="-122"/>
                <a:cs typeface="Arial" panose="020B0604020202020204" pitchFamily="34" charset="0"/>
                <a:sym typeface="+mn-ea"/>
              </a:rPr>
              <a:t>The application of LLMs, such as ChatGPT, in robotic control systems offers the potential to establish highly adaptive and generalized control strategies. By leveraging standardized inputs that encode human understanding and universal rules, LLMs can effectively orchestrate the execution of complex tasks. These standardized inputs, analogous to traffic regulations, provide a formalized structure that ensures robots exhibit expected behaviors across diverse scenarios.</a:t>
            </a:r>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r>
              <a:rPr sz="1600">
                <a:latin typeface="Microsoft YaHei" panose="020B0503020204020204" pitchFamily="34" charset="-122"/>
                <a:ea typeface="Microsoft YaHei" panose="020B0503020204020204" pitchFamily="34" charset="-122"/>
                <a:cs typeface="Arial" panose="020B0604020202020204" pitchFamily="34" charset="0"/>
                <a:sym typeface="+mn-ea"/>
              </a:rPr>
              <a:t>Unlike traditional control strategies, LLM-based systems leverage adaptive and memory mechanisms, allowing robots to address complex logical relationships and non-trivial problem-solving tasks. When confronted with similar operational contexts, LLMs extend beyond executing predefined rules by dynamically refining their control strategies through self-learning and feedback mechanisms. This capability empowers robotic systems to respond effectively to dynamic environments, surpassing the limitations of conventional rule-driven frameworks.</a:t>
            </a:r>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buClrTx/>
              <a:buSzTx/>
              <a:buFontTx/>
            </a:pPr>
            <a:r>
              <a:rPr lang="en-US"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SKY NET</a:t>
            </a:r>
            <a:endParaRPr lang="en-US"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Project Concept</a:t>
            </a:r>
            <a:endParaRPr sz="16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238500"/>
            <a:ext cx="381000" cy="381000"/>
          </a:xfrm>
          <a:prstGeom prst="rect">
            <a:avLst/>
          </a:prstGeom>
          <a:noFill/>
          <a:ln w="9525">
            <a:noFill/>
          </a:ln>
        </p:spPr>
      </p:pic>
      <p:sp>
        <p:nvSpPr>
          <p:cNvPr id="3" name="Text Box 2"/>
          <p:cNvSpPr txBox="1"/>
          <p:nvPr/>
        </p:nvSpPr>
        <p:spPr>
          <a:xfrm>
            <a:off x="5080" y="1036320"/>
            <a:ext cx="12192000" cy="1777365"/>
          </a:xfrm>
          <a:prstGeom prst="rect">
            <a:avLst/>
          </a:prstGeom>
          <a:noFill/>
        </p:spPr>
        <p:txBody>
          <a:bodyPr wrap="square" rtlCol="0">
            <a:noAutofit/>
          </a:bodyPr>
          <a:p>
            <a:pPr algn="l"/>
            <a:r>
              <a:rPr sz="1600" b="1">
                <a:latin typeface="Microsoft YaHei" panose="020B0503020204020204" pitchFamily="34" charset="-122"/>
                <a:ea typeface="Microsoft YaHei" panose="020B0503020204020204" pitchFamily="34" charset="-122"/>
                <a:cs typeface="Arial" panose="020B0604020202020204" pitchFamily="34" charset="0"/>
                <a:sym typeface="+mn-ea"/>
              </a:rPr>
              <a:t>Towards Breakthroughs in Artificial General Intelligence</a:t>
            </a:r>
            <a:endParaRPr sz="1600" b="1">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r>
              <a:rPr sz="1600">
                <a:latin typeface="Microsoft YaHei" panose="020B0503020204020204" pitchFamily="34" charset="-122"/>
                <a:ea typeface="Microsoft YaHei" panose="020B0503020204020204" pitchFamily="34" charset="-122"/>
                <a:cs typeface="Arial" panose="020B0604020202020204" pitchFamily="34" charset="0"/>
                <a:sym typeface="+mn-ea"/>
              </a:rPr>
              <a:t>As artificial general intelligence (AGI) continues to evolve, LLMs are expected to acquire more sophisticated reasoning capabilities and probabilistic modeling techniques. These advancements will enable robots to devise intelligent control strategies through iterative reasoning and experimental optimization. Such methodologies transcend traditional rigid-rule frameworks by fostering continuous learning and adaptive refinement to achieve optimal outcomes.</a:t>
            </a:r>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r>
              <a:rPr sz="1600">
                <a:latin typeface="Microsoft YaHei" panose="020B0503020204020204" pitchFamily="34" charset="-122"/>
                <a:ea typeface="Microsoft YaHei" panose="020B0503020204020204" pitchFamily="34" charset="-122"/>
                <a:cs typeface="Arial" panose="020B0604020202020204" pitchFamily="34" charset="0"/>
                <a:sym typeface="+mn-ea"/>
              </a:rPr>
              <a:t>Ultimately, models such as ChatGPT transcend their role as mere computational tools, serving as a robust interface that facilitates seamless and efficient interactions between humans and robots. Within this paradigm, human-defined norms act as the "traffic regulations," sensor-derived inputs represent streams of data from the physical world, and the processed outputs manifest as actionable robotic behaviors, bridging the gap between human intent and machine execution.</a:t>
            </a:r>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buClrTx/>
              <a:buSzTx/>
              <a:buFontTx/>
            </a:pPr>
            <a:r>
              <a:rPr lang="en-US"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SKY NET</a:t>
            </a:r>
            <a:endParaRPr lang="en-US"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6367780" y="3023870"/>
            <a:ext cx="381000" cy="381000"/>
          </a:xfrm>
          <a:prstGeom prst="rect">
            <a:avLst/>
          </a:prstGeom>
          <a:noFill/>
          <a:ln w="9525">
            <a:noFill/>
          </a:ln>
        </p:spPr>
      </p:pic>
      <p:sp>
        <p:nvSpPr>
          <p:cNvPr id="5" name="矩形 4"/>
          <p:cNvSpPr/>
          <p:nvPr/>
        </p:nvSpPr>
        <p:spPr>
          <a:xfrm>
            <a:off x="5381752" y="5000625"/>
            <a:ext cx="2084832" cy="62179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p>
            <a:pPr algn="ctr"/>
            <a:r>
              <a:rPr lang="zh-CN" altLang="en-US" sz="1400" b="1" dirty="0"/>
              <a:t>Semantic Standardization of Human Knowledge</a:t>
            </a:r>
            <a:endParaRPr lang="zh-CN" altLang="en-US" sz="1400" b="1" dirty="0"/>
          </a:p>
        </p:txBody>
      </p:sp>
      <p:sp>
        <p:nvSpPr>
          <p:cNvPr id="13" name="文本框 8"/>
          <p:cNvSpPr txBox="1"/>
          <p:nvPr/>
        </p:nvSpPr>
        <p:spPr>
          <a:xfrm>
            <a:off x="6397066" y="4476043"/>
            <a:ext cx="2242820" cy="306705"/>
          </a:xfrm>
          <a:prstGeom prst="rect">
            <a:avLst/>
          </a:prstGeom>
          <a:noFill/>
        </p:spPr>
        <p:txBody>
          <a:bodyPr wrap="none" rtlCol="0">
            <a:spAutoFit/>
          </a:bodyPr>
          <a:p>
            <a:pPr algn="l"/>
            <a:r>
              <a:rPr lang="zh-CN" altLang="en-US" sz="1400" b="1" dirty="0"/>
              <a:t>Semantic Standardization</a:t>
            </a:r>
            <a:endParaRPr lang="zh-CN" altLang="en-US" sz="1400" b="1" dirty="0"/>
          </a:p>
        </p:txBody>
      </p:sp>
      <p:grpSp>
        <p:nvGrpSpPr>
          <p:cNvPr id="15" name="组合 13"/>
          <p:cNvGrpSpPr/>
          <p:nvPr/>
        </p:nvGrpSpPr>
        <p:grpSpPr>
          <a:xfrm>
            <a:off x="1345007" y="2715955"/>
            <a:ext cx="2490215" cy="1903102"/>
            <a:chOff x="838200" y="3156903"/>
            <a:chExt cx="2490215" cy="1903102"/>
          </a:xfrm>
        </p:grpSpPr>
        <p:sp>
          <p:nvSpPr>
            <p:cNvPr id="17" name="矩形: 圆角 10"/>
            <p:cNvSpPr/>
            <p:nvPr/>
          </p:nvSpPr>
          <p:spPr>
            <a:xfrm>
              <a:off x="838200" y="4275074"/>
              <a:ext cx="2157977" cy="78493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p>
              <a:pPr algn="ctr"/>
              <a:r>
                <a:rPr lang="zh-CN" altLang="en-US" sz="1400" b="1" dirty="0"/>
                <a:t>Human Instructions</a:t>
              </a:r>
              <a:endParaRPr lang="zh-CN" altLang="en-US" sz="1400" b="1" dirty="0"/>
            </a:p>
          </p:txBody>
        </p:sp>
        <p:sp>
          <p:nvSpPr>
            <p:cNvPr id="18" name="矩形: 圆角 11"/>
            <p:cNvSpPr/>
            <p:nvPr/>
          </p:nvSpPr>
          <p:spPr>
            <a:xfrm>
              <a:off x="838200" y="3156903"/>
              <a:ext cx="2157977" cy="66751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p>
              <a:pPr algn="ctr"/>
              <a:r>
                <a:rPr lang="zh-CN" altLang="en-US" sz="1400" b="1" dirty="0"/>
                <a:t>Information from the Physical World</a:t>
              </a:r>
              <a:endParaRPr lang="zh-CN" altLang="en-US" sz="1400" b="1" dirty="0"/>
            </a:p>
          </p:txBody>
        </p:sp>
        <p:sp>
          <p:nvSpPr>
            <p:cNvPr id="19" name="右大括号 12"/>
            <p:cNvSpPr/>
            <p:nvPr/>
          </p:nvSpPr>
          <p:spPr>
            <a:xfrm>
              <a:off x="3023279" y="3429000"/>
              <a:ext cx="305136" cy="132556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p>
              <a:pPr algn="ctr"/>
              <a:endParaRPr lang="zh-CN" altLang="en-US"/>
            </a:p>
          </p:txBody>
        </p:sp>
      </p:grpSp>
      <p:sp>
        <p:nvSpPr>
          <p:cNvPr id="21" name="箭头: 右 14"/>
          <p:cNvSpPr/>
          <p:nvPr/>
        </p:nvSpPr>
        <p:spPr>
          <a:xfrm>
            <a:off x="3829974" y="3635593"/>
            <a:ext cx="1086450"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箭头: 右 16"/>
          <p:cNvSpPr/>
          <p:nvPr/>
        </p:nvSpPr>
        <p:spPr>
          <a:xfrm>
            <a:off x="7889367" y="3635208"/>
            <a:ext cx="1086450"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矩形: 圆角 18"/>
          <p:cNvSpPr/>
          <p:nvPr/>
        </p:nvSpPr>
        <p:spPr>
          <a:xfrm>
            <a:off x="9064082" y="3332692"/>
            <a:ext cx="2020824" cy="612649"/>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p>
            <a:pPr algn="ctr"/>
            <a:r>
              <a:rPr lang="zh-CN" altLang="en-US" sz="1400" b="1" dirty="0"/>
              <a:t>Behavioral Outcome Categories</a:t>
            </a:r>
            <a:endParaRPr lang="zh-CN" altLang="en-US" sz="1400" b="1" dirty="0"/>
          </a:p>
        </p:txBody>
      </p:sp>
      <p:sp>
        <p:nvSpPr>
          <p:cNvPr id="25" name="文本框 19"/>
          <p:cNvSpPr txBox="1"/>
          <p:nvPr/>
        </p:nvSpPr>
        <p:spPr>
          <a:xfrm>
            <a:off x="7990057" y="3277551"/>
            <a:ext cx="925195" cy="368300"/>
          </a:xfrm>
          <a:prstGeom prst="rect">
            <a:avLst/>
          </a:prstGeom>
          <a:noFill/>
        </p:spPr>
        <p:txBody>
          <a:bodyPr wrap="none" rtlCol="0">
            <a:spAutoFit/>
          </a:bodyPr>
          <a:p>
            <a:r>
              <a:rPr lang="en-US" altLang="zh-CN" b="1" dirty="0"/>
              <a:t>Output</a:t>
            </a:r>
            <a:endParaRPr lang="en-US" altLang="zh-CN" b="1" dirty="0"/>
          </a:p>
        </p:txBody>
      </p:sp>
      <p:sp>
        <p:nvSpPr>
          <p:cNvPr id="26" name="箭头: 手杖形 20"/>
          <p:cNvSpPr/>
          <p:nvPr/>
        </p:nvSpPr>
        <p:spPr>
          <a:xfrm rot="10800000">
            <a:off x="6272530" y="4020820"/>
            <a:ext cx="3841115" cy="1986915"/>
          </a:xfrm>
          <a:prstGeom prst="uturnArrow">
            <a:avLst>
              <a:gd name="adj1" fmla="val 1766"/>
              <a:gd name="adj2" fmla="val 4979"/>
              <a:gd name="adj3" fmla="val 6854"/>
              <a:gd name="adj4" fmla="val 53550"/>
              <a:gd name="adj5" fmla="val 1977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9" name="箭头: 下 26"/>
          <p:cNvSpPr/>
          <p:nvPr/>
        </p:nvSpPr>
        <p:spPr>
          <a:xfrm rot="2482306">
            <a:off x="6838379" y="1727235"/>
            <a:ext cx="72074" cy="13435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文本框 27"/>
          <p:cNvSpPr txBox="1"/>
          <p:nvPr/>
        </p:nvSpPr>
        <p:spPr>
          <a:xfrm>
            <a:off x="6874416" y="2285666"/>
            <a:ext cx="2889885" cy="521970"/>
          </a:xfrm>
          <a:prstGeom prst="rect">
            <a:avLst/>
          </a:prstGeom>
          <a:noFill/>
        </p:spPr>
        <p:txBody>
          <a:bodyPr wrap="none" rtlCol="0">
            <a:spAutoFit/>
          </a:bodyPr>
          <a:p>
            <a:pPr algn="l"/>
            <a:r>
              <a:rPr lang="zh-CN" altLang="en-US" sz="1400" b="1" dirty="0"/>
              <a:t>Enhancing Reasoning Capabilities</a:t>
            </a:r>
            <a:endParaRPr lang="zh-CN" altLang="en-US" sz="1400" b="1" dirty="0"/>
          </a:p>
          <a:p>
            <a:pPr algn="l"/>
            <a:r>
              <a:rPr lang="zh-CN" altLang="en-US" sz="1400" b="1" dirty="0"/>
              <a:t> in Artificial General Intelligence </a:t>
            </a:r>
            <a:endParaRPr lang="zh-CN" altLang="en-US" sz="1400" b="1" dirty="0"/>
          </a:p>
        </p:txBody>
      </p:sp>
      <p:sp>
        <p:nvSpPr>
          <p:cNvPr id="31" name="矩形: 圆角 11"/>
          <p:cNvSpPr/>
          <p:nvPr/>
        </p:nvSpPr>
        <p:spPr>
          <a:xfrm>
            <a:off x="4999355" y="3177540"/>
            <a:ext cx="2699385" cy="911225"/>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p>
            <a:pPr algn="ctr"/>
            <a:r>
              <a:rPr lang="en-US" altLang="zh-CN" b="1" dirty="0">
                <a:sym typeface="+mn-ea"/>
              </a:rPr>
              <a:t>ChatGPT-LLM</a:t>
            </a:r>
            <a:endParaRPr lang="zh-CN" altLang="en-US" b="1" dirty="0"/>
          </a:p>
        </p:txBody>
      </p:sp>
      <p:sp>
        <p:nvSpPr>
          <p:cNvPr id="32" name="矩形 4"/>
          <p:cNvSpPr/>
          <p:nvPr/>
        </p:nvSpPr>
        <p:spPr>
          <a:xfrm>
            <a:off x="6470777" y="1141095"/>
            <a:ext cx="2084832" cy="62179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p>
            <a:pPr algn="ctr"/>
            <a:r>
              <a:rPr lang="zh-CN" altLang="en-US" sz="1400" b="1" dirty="0"/>
              <a:t>Artificial General Intelligence</a:t>
            </a:r>
            <a:endParaRPr lang="zh-CN" altLang="en-US" sz="1400" b="1" dirty="0"/>
          </a:p>
        </p:txBody>
      </p:sp>
      <p:sp>
        <p:nvSpPr>
          <p:cNvPr id="34" name="文本框 19"/>
          <p:cNvSpPr txBox="1"/>
          <p:nvPr/>
        </p:nvSpPr>
        <p:spPr>
          <a:xfrm>
            <a:off x="3926692" y="3267391"/>
            <a:ext cx="736600" cy="368300"/>
          </a:xfrm>
          <a:prstGeom prst="rect">
            <a:avLst/>
          </a:prstGeom>
          <a:noFill/>
        </p:spPr>
        <p:txBody>
          <a:bodyPr wrap="none" rtlCol="0">
            <a:spAutoFit/>
          </a:bodyPr>
          <a:p>
            <a:r>
              <a:rPr lang="en-US" altLang="zh-CN" b="1" dirty="0"/>
              <a:t>Input</a:t>
            </a:r>
            <a:endParaRPr lang="en-US" altLang="zh-CN" b="1" dirty="0"/>
          </a:p>
        </p:txBody>
      </p:sp>
      <p:sp>
        <p:nvSpPr>
          <p:cNvPr id="40" name="箭头: 下 26"/>
          <p:cNvSpPr/>
          <p:nvPr/>
        </p:nvSpPr>
        <p:spPr>
          <a:xfrm rot="10800000">
            <a:off x="6325235" y="4123690"/>
            <a:ext cx="76200" cy="8420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p>
            <a:pPr algn="ctr"/>
            <a:r>
              <a:rPr sz="16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Basic Framework</a:t>
            </a:r>
            <a:endParaRPr sz="16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buClrTx/>
              <a:buSzTx/>
              <a:buFontTx/>
            </a:pPr>
            <a:r>
              <a:rPr lang="en-US"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SKY NET</a:t>
            </a:r>
            <a:endParaRPr lang="en-US"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Basic Framework</a:t>
            </a:r>
            <a:endParaRPr sz="16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238500"/>
            <a:ext cx="381000" cy="381000"/>
          </a:xfrm>
          <a:prstGeom prst="rect">
            <a:avLst/>
          </a:prstGeom>
          <a:noFill/>
          <a:ln w="9525">
            <a:noFill/>
          </a:ln>
        </p:spPr>
      </p:pic>
      <p:sp>
        <p:nvSpPr>
          <p:cNvPr id="3" name="Text Box 2"/>
          <p:cNvSpPr txBox="1"/>
          <p:nvPr/>
        </p:nvSpPr>
        <p:spPr>
          <a:xfrm>
            <a:off x="5080" y="1036320"/>
            <a:ext cx="12192000" cy="5812155"/>
          </a:xfrm>
          <a:prstGeom prst="rect">
            <a:avLst/>
          </a:prstGeom>
          <a:noFill/>
        </p:spPr>
        <p:txBody>
          <a:bodyPr wrap="square" rtlCol="0">
            <a:noAutofit/>
          </a:bodyPr>
          <a:p>
            <a:pPr algn="l"/>
            <a:r>
              <a:rPr lang="en-US" sz="1600" b="1">
                <a:latin typeface="Microsoft YaHei" panose="020B0503020204020204" pitchFamily="34" charset="-122"/>
                <a:ea typeface="Microsoft YaHei" panose="020B0503020204020204" pitchFamily="34" charset="-122"/>
                <a:cs typeface="Arial" panose="020B0604020202020204" pitchFamily="34" charset="0"/>
                <a:sym typeface="+mn-ea"/>
              </a:rPr>
              <a:t>1.</a:t>
            </a:r>
            <a:r>
              <a:rPr sz="1600" b="1">
                <a:latin typeface="Microsoft YaHei" panose="020B0503020204020204" pitchFamily="34" charset="-122"/>
                <a:ea typeface="Microsoft YaHei" panose="020B0503020204020204" pitchFamily="34" charset="-122"/>
                <a:cs typeface="Arial" panose="020B0604020202020204" pitchFamily="34" charset="0"/>
                <a:sym typeface="+mn-ea"/>
              </a:rPr>
              <a:t>Input Section:</a:t>
            </a:r>
            <a:endParaRPr sz="1600" b="1">
              <a:latin typeface="Microsoft YaHei" panose="020B0503020204020204" pitchFamily="34" charset="-122"/>
              <a:ea typeface="Microsoft YaHei" panose="020B0503020204020204" pitchFamily="34" charset="-122"/>
              <a:cs typeface="Arial" panose="020B0604020202020204" pitchFamily="34" charset="0"/>
              <a:sym typeface="+mn-ea"/>
            </a:endParaRPr>
          </a:p>
          <a:p>
            <a:pPr marL="285750" indent="-285750" algn="l">
              <a:buFont typeface="Wingdings" panose="05000000000000000000" charset="0"/>
              <a:buChar char="o"/>
            </a:pPr>
            <a:r>
              <a:rPr sz="1600">
                <a:latin typeface="Microsoft YaHei" panose="020B0503020204020204" pitchFamily="34" charset="-122"/>
                <a:ea typeface="Microsoft YaHei" panose="020B0503020204020204" pitchFamily="34" charset="-122"/>
                <a:cs typeface="Arial" panose="020B0604020202020204" pitchFamily="34" charset="0"/>
                <a:sym typeface="+mn-ea"/>
              </a:rPr>
              <a:t>Includes information from the physical world (e.g., sensor data, environmental perception) </a:t>
            </a:r>
            <a:r>
              <a:rPr lang="en-US" sz="1600">
                <a:latin typeface="Microsoft YaHei" panose="020B0503020204020204" pitchFamily="34" charset="-122"/>
                <a:ea typeface="Microsoft YaHei" panose="020B0503020204020204" pitchFamily="34" charset="-122"/>
                <a:cs typeface="Arial" panose="020B0604020202020204" pitchFamily="34" charset="0"/>
                <a:sym typeface="+mn-ea"/>
              </a:rPr>
              <a:t>.</a:t>
            </a:r>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marL="285750" indent="-285750" algn="l">
              <a:buFont typeface="Wingdings" panose="05000000000000000000" charset="0"/>
              <a:buChar char="o"/>
            </a:pPr>
            <a:r>
              <a:rPr sz="1600">
                <a:latin typeface="Microsoft YaHei" panose="020B0503020204020204" pitchFamily="34" charset="-122"/>
                <a:ea typeface="Microsoft YaHei" panose="020B0503020204020204" pitchFamily="34" charset="-122"/>
                <a:cs typeface="Arial" panose="020B0604020202020204" pitchFamily="34" charset="0"/>
                <a:sym typeface="+mn-ea"/>
              </a:rPr>
              <a:t>human instructions (e.g., natural language input or operational commands).</a:t>
            </a:r>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indent="457200" algn="l"/>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r>
              <a:rPr lang="en-US" sz="1600" b="1">
                <a:latin typeface="Microsoft YaHei" panose="020B0503020204020204" pitchFamily="34" charset="-122"/>
                <a:ea typeface="Microsoft YaHei" panose="020B0503020204020204" pitchFamily="34" charset="-122"/>
                <a:cs typeface="Arial" panose="020B0604020202020204" pitchFamily="34" charset="0"/>
                <a:sym typeface="+mn-ea"/>
              </a:rPr>
              <a:t>2.</a:t>
            </a:r>
            <a:r>
              <a:rPr sz="1600" b="1">
                <a:latin typeface="Microsoft YaHei" panose="020B0503020204020204" pitchFamily="34" charset="-122"/>
                <a:ea typeface="Microsoft YaHei" panose="020B0503020204020204" pitchFamily="34" charset="-122"/>
                <a:cs typeface="Arial" panose="020B0604020202020204" pitchFamily="34" charset="0"/>
                <a:sym typeface="+mn-ea"/>
              </a:rPr>
              <a:t>Core Module:ChatGPT-LLM: </a:t>
            </a:r>
            <a:endParaRPr sz="1600" b="1">
              <a:latin typeface="Microsoft YaHei" panose="020B0503020204020204" pitchFamily="34" charset="-122"/>
              <a:ea typeface="Microsoft YaHei" panose="020B0503020204020204" pitchFamily="34" charset="-122"/>
              <a:cs typeface="Arial" panose="020B0604020202020204" pitchFamily="34" charset="0"/>
              <a:sym typeface="+mn-ea"/>
            </a:endParaRPr>
          </a:p>
          <a:p>
            <a:pPr marL="285750" indent="-285750" algn="l">
              <a:buFont typeface="Wingdings" panose="05000000000000000000" charset="0"/>
              <a:buChar char="o"/>
            </a:pPr>
            <a:r>
              <a:rPr sz="1600">
                <a:latin typeface="Microsoft YaHei" panose="020B0503020204020204" pitchFamily="34" charset="-122"/>
                <a:ea typeface="Microsoft YaHei" panose="020B0503020204020204" pitchFamily="34" charset="-122"/>
                <a:cs typeface="Arial" panose="020B0604020202020204" pitchFamily="34" charset="0"/>
                <a:sym typeface="+mn-ea"/>
              </a:rPr>
              <a:t>Serves as the primary platform for a general-purpose language model (LLM), responsible for processing input information. </a:t>
            </a:r>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marL="285750" indent="-285750" algn="l">
              <a:buFont typeface="Wingdings" panose="05000000000000000000" charset="0"/>
              <a:buChar char="o"/>
            </a:pPr>
            <a:r>
              <a:rPr sz="1600">
                <a:latin typeface="Microsoft YaHei" panose="020B0503020204020204" pitchFamily="34" charset="-122"/>
                <a:ea typeface="Microsoft YaHei" panose="020B0503020204020204" pitchFamily="34" charset="-122"/>
                <a:cs typeface="Arial" panose="020B0604020202020204" pitchFamily="34" charset="0"/>
                <a:sym typeface="+mn-ea"/>
              </a:rPr>
              <a:t>It normalizes human knowledge and semantic input to better understand and execute tasks.</a:t>
            </a:r>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r>
              <a:rPr lang="en-US" sz="1600" b="1">
                <a:latin typeface="Microsoft YaHei" panose="020B0503020204020204" pitchFamily="34" charset="-122"/>
                <a:ea typeface="Microsoft YaHei" panose="020B0503020204020204" pitchFamily="34" charset="-122"/>
                <a:cs typeface="Arial" panose="020B0604020202020204" pitchFamily="34" charset="0"/>
                <a:sym typeface="+mn-ea"/>
              </a:rPr>
              <a:t>3.</a:t>
            </a:r>
            <a:r>
              <a:rPr sz="1600" b="1">
                <a:latin typeface="Microsoft YaHei" panose="020B0503020204020204" pitchFamily="34" charset="-122"/>
                <a:ea typeface="Microsoft YaHei" panose="020B0503020204020204" pitchFamily="34" charset="-122"/>
                <a:cs typeface="Arial" panose="020B0604020202020204" pitchFamily="34" charset="0"/>
                <a:sym typeface="+mn-ea"/>
              </a:rPr>
              <a:t>Reasoning and Decision-Making:</a:t>
            </a:r>
            <a:endParaRPr sz="1600" b="1">
              <a:latin typeface="Microsoft YaHei" panose="020B0503020204020204" pitchFamily="34" charset="-122"/>
              <a:ea typeface="Microsoft YaHei" panose="020B0503020204020204" pitchFamily="34" charset="-122"/>
              <a:cs typeface="Arial" panose="020B0604020202020204" pitchFamily="34" charset="0"/>
              <a:sym typeface="+mn-ea"/>
            </a:endParaRPr>
          </a:p>
          <a:p>
            <a:pPr marL="285750" indent="-285750" algn="l">
              <a:buFont typeface="Wingdings" panose="05000000000000000000" charset="0"/>
              <a:buChar char="o"/>
            </a:pPr>
            <a:r>
              <a:rPr sz="1600">
                <a:latin typeface="Microsoft YaHei" panose="020B0503020204020204" pitchFamily="34" charset="-122"/>
                <a:ea typeface="Microsoft YaHei" panose="020B0503020204020204" pitchFamily="34" charset="-122"/>
                <a:cs typeface="Arial" panose="020B0604020202020204" pitchFamily="34" charset="0"/>
                <a:sym typeface="+mn-ea"/>
              </a:rPr>
              <a:t>Enhanced Reasoning Capabilities: Employs logical reasoning through Artificial General Intelligence (AGI) to enable more complex task decision-making.</a:t>
            </a:r>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marL="285750" indent="-285750" algn="l">
              <a:buFont typeface="Wingdings" panose="05000000000000000000" charset="0"/>
              <a:buChar char="o"/>
            </a:pPr>
            <a:r>
              <a:rPr sz="1600">
                <a:latin typeface="Microsoft YaHei" panose="020B0503020204020204" pitchFamily="34" charset="-122"/>
                <a:ea typeface="Microsoft YaHei" panose="020B0503020204020204" pitchFamily="34" charset="-122"/>
                <a:cs typeface="Arial" panose="020B0604020202020204" pitchFamily="34" charset="0"/>
                <a:sym typeface="+mn-ea"/>
              </a:rPr>
              <a:t>Generates adaptive outputs based on inputs and predefined rules, allowing the system to adjust to environmental changes.</a:t>
            </a:r>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r>
              <a:rPr lang="en-US" sz="1600" b="1">
                <a:latin typeface="Microsoft YaHei" panose="020B0503020204020204" pitchFamily="34" charset="-122"/>
                <a:ea typeface="Microsoft YaHei" panose="020B0503020204020204" pitchFamily="34" charset="-122"/>
                <a:cs typeface="Arial" panose="020B0604020202020204" pitchFamily="34" charset="0"/>
                <a:sym typeface="+mn-ea"/>
              </a:rPr>
              <a:t>4.</a:t>
            </a:r>
            <a:r>
              <a:rPr sz="1600" b="1">
                <a:latin typeface="Microsoft YaHei" panose="020B0503020204020204" pitchFamily="34" charset="-122"/>
                <a:ea typeface="Microsoft YaHei" panose="020B0503020204020204" pitchFamily="34" charset="-122"/>
                <a:cs typeface="Arial" panose="020B0604020202020204" pitchFamily="34" charset="0"/>
                <a:sym typeface="+mn-ea"/>
              </a:rPr>
              <a:t>Output Section:</a:t>
            </a:r>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marL="285750" indent="-285750" algn="l">
              <a:buFont typeface="Wingdings" panose="05000000000000000000" charset="0"/>
              <a:buChar char="o"/>
            </a:pPr>
            <a:r>
              <a:rPr sz="1600">
                <a:latin typeface="Microsoft YaHei" panose="020B0503020204020204" pitchFamily="34" charset="-122"/>
                <a:ea typeface="Microsoft YaHei" panose="020B0503020204020204" pitchFamily="34" charset="-122"/>
                <a:cs typeface="Arial" panose="020B0604020202020204" pitchFamily="34" charset="0"/>
                <a:sym typeface="+mn-ea"/>
              </a:rPr>
              <a:t>Produces actionable results (e.g., robot motion commands, system feedback).</a:t>
            </a:r>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marL="285750" indent="-285750" algn="l">
              <a:buFont typeface="Wingdings" panose="05000000000000000000" charset="0"/>
              <a:buChar char="o"/>
            </a:pPr>
            <a:r>
              <a:rPr sz="1600">
                <a:latin typeface="Microsoft YaHei" panose="020B0503020204020204" pitchFamily="34" charset="-122"/>
                <a:ea typeface="Microsoft YaHei" panose="020B0503020204020204" pitchFamily="34" charset="-122"/>
                <a:cs typeface="Arial" panose="020B0604020202020204" pitchFamily="34" charset="0"/>
                <a:sym typeface="+mn-ea"/>
              </a:rPr>
              <a:t>After interacting with the physical environment, the outputs can be adjusted based on received feedback.</a:t>
            </a:r>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r>
              <a:rPr lang="en-US" sz="1600" b="1">
                <a:latin typeface="Microsoft YaHei" panose="020B0503020204020204" pitchFamily="34" charset="-122"/>
                <a:ea typeface="Microsoft YaHei" panose="020B0503020204020204" pitchFamily="34" charset="-122"/>
                <a:cs typeface="Arial" panose="020B0604020202020204" pitchFamily="34" charset="0"/>
                <a:sym typeface="+mn-ea"/>
              </a:rPr>
              <a:t>5.</a:t>
            </a:r>
            <a:r>
              <a:rPr sz="1600" b="1">
                <a:latin typeface="Microsoft YaHei" panose="020B0503020204020204" pitchFamily="34" charset="-122"/>
                <a:ea typeface="Microsoft YaHei" panose="020B0503020204020204" pitchFamily="34" charset="-122"/>
                <a:cs typeface="Arial" panose="020B0604020202020204" pitchFamily="34" charset="0"/>
                <a:sym typeface="+mn-ea"/>
              </a:rPr>
              <a:t>Feedback Loop Mechanism:</a:t>
            </a:r>
            <a:endParaRPr sz="1600" b="1">
              <a:latin typeface="Microsoft YaHei" panose="020B0503020204020204" pitchFamily="34" charset="-122"/>
              <a:ea typeface="Microsoft YaHei" panose="020B0503020204020204" pitchFamily="34" charset="-122"/>
              <a:cs typeface="Arial" panose="020B0604020202020204" pitchFamily="34" charset="0"/>
              <a:sym typeface="+mn-ea"/>
            </a:endParaRPr>
          </a:p>
          <a:p>
            <a:pPr marL="285750" indent="-285750" algn="l">
              <a:buFont typeface="Wingdings" panose="05000000000000000000" charset="0"/>
              <a:buChar char="o"/>
            </a:pPr>
            <a:r>
              <a:rPr sz="1600">
                <a:latin typeface="Microsoft YaHei" panose="020B0503020204020204" pitchFamily="34" charset="-122"/>
                <a:ea typeface="Microsoft YaHei" panose="020B0503020204020204" pitchFamily="34" charset="-122"/>
                <a:cs typeface="Arial" panose="020B0604020202020204" pitchFamily="34" charset="0"/>
                <a:sym typeface="+mn-ea"/>
              </a:rPr>
              <a:t>The resulting behavior is perceived and fed back into the system. After being processed and normalized, it further refines and optimizes the model's decision-making capabilities.</a:t>
            </a:r>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pPr algn="l"/>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buClrTx/>
              <a:buSzTx/>
              <a:buFontTx/>
            </a:pPr>
            <a:r>
              <a:rPr lang="en-US"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SKY NET</a:t>
            </a:r>
            <a:endParaRPr lang="en-US"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pitchFamily="34" charset="-122"/>
                <a:ea typeface="Microsoft YaHei" panose="020B0503020204020204" pitchFamily="34" charset="-122"/>
                <a:cs typeface="Arial" panose="020B0604020202020204" pitchFamily="34" charset="0"/>
              </a:rPr>
              <a:t>Robotic Arm Problem: Coordinates and Recognition</a:t>
            </a:r>
            <a:endParaRPr sz="1600">
              <a:latin typeface="Microsoft YaHei" panose="020B0503020204020204" pitchFamily="34" charset="-122"/>
              <a:ea typeface="Microsoft YaHei" panose="020B0503020204020204" pitchFamily="34" charset="-122"/>
              <a:cs typeface="Arial" panose="020B0604020202020204" pitchFamily="34" charset="0"/>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238500"/>
            <a:ext cx="381000" cy="381000"/>
          </a:xfrm>
          <a:prstGeom prst="rect">
            <a:avLst/>
          </a:prstGeom>
          <a:noFill/>
          <a:ln w="9525">
            <a:noFill/>
          </a:ln>
        </p:spPr>
      </p:pic>
      <p:sp>
        <p:nvSpPr>
          <p:cNvPr id="3" name="Text Box 2"/>
          <p:cNvSpPr txBox="1"/>
          <p:nvPr/>
        </p:nvSpPr>
        <p:spPr>
          <a:xfrm>
            <a:off x="5080" y="1036320"/>
            <a:ext cx="12192000" cy="1777365"/>
          </a:xfrm>
          <a:prstGeom prst="rect">
            <a:avLst/>
          </a:prstGeom>
          <a:noFill/>
        </p:spPr>
        <p:txBody>
          <a:bodyPr wrap="square" rtlCol="0">
            <a:noAutofit/>
          </a:bodyPr>
          <a:p>
            <a:pPr indent="457200" algn="l"/>
            <a:endParaRPr lang="en-US" sz="1600">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2" name="Picture 1"/>
          <p:cNvPicPr>
            <a:picLocks noChangeAspect="1"/>
          </p:cNvPicPr>
          <p:nvPr/>
        </p:nvPicPr>
        <p:blipFill>
          <a:blip r:embed="rId1"/>
          <a:stretch>
            <a:fillRect/>
          </a:stretch>
        </p:blipFill>
        <p:spPr>
          <a:xfrm>
            <a:off x="352425" y="1809750"/>
            <a:ext cx="4845050" cy="3375660"/>
          </a:xfrm>
          <a:prstGeom prst="rect">
            <a:avLst/>
          </a:prstGeom>
        </p:spPr>
      </p:pic>
      <p:pic>
        <p:nvPicPr>
          <p:cNvPr id="4" name="Picture Placeholder 3"/>
          <p:cNvPicPr>
            <a:picLocks noChangeAspect="1"/>
          </p:cNvPicPr>
          <p:nvPr>
            <p:ph type="pic" sz="quarter" idx="10"/>
          </p:nvPr>
        </p:nvPicPr>
        <p:blipFill>
          <a:blip r:embed="rId2">
            <a:lum contrast="18000"/>
          </a:blip>
          <a:srcRect l="1329" t="38537" r="-1329" b="7286"/>
          <a:stretch>
            <a:fillRect/>
          </a:stretch>
        </p:blipFill>
        <p:spPr>
          <a:xfrm>
            <a:off x="6108700" y="2072640"/>
            <a:ext cx="5445125" cy="3058160"/>
          </a:xfrm>
          <a:prstGeom prst="rect">
            <a:avLst/>
          </a:prstGeom>
        </p:spPr>
      </p:pic>
      <p:sp>
        <p:nvSpPr>
          <p:cNvPr id="5" name="Text Box 4"/>
          <p:cNvSpPr txBox="1"/>
          <p:nvPr/>
        </p:nvSpPr>
        <p:spPr>
          <a:xfrm>
            <a:off x="-1905" y="6445250"/>
            <a:ext cx="12186920" cy="368300"/>
          </a:xfrm>
          <a:prstGeom prst="rect">
            <a:avLst/>
          </a:prstGeom>
          <a:noFill/>
        </p:spPr>
        <p:txBody>
          <a:bodyPr wrap="square" rtlCol="0">
            <a:spAutoFit/>
          </a:bodyPr>
          <a:p>
            <a:pPr algn="ctr"/>
            <a:r>
              <a:rPr lang="en-US" b="1"/>
              <a:t>Fig 1: Object Recognition via a Pre-trained Large Language Model (LLM)</a:t>
            </a:r>
            <a:endParaRPr lang="en-US"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buClrTx/>
              <a:buSzTx/>
              <a:buFontTx/>
            </a:pPr>
            <a:r>
              <a:rPr lang="en-US"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SKY NET</a:t>
            </a:r>
            <a:endParaRPr lang="en-US"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pitchFamily="34" charset="-122"/>
                <a:ea typeface="Microsoft YaHei" panose="020B0503020204020204" pitchFamily="34" charset="-122"/>
                <a:cs typeface="Arial" panose="020B0604020202020204" pitchFamily="34" charset="0"/>
              </a:rPr>
              <a:t>Robotic Arm Problem: Coordinates and Recognition</a:t>
            </a:r>
            <a:endParaRPr sz="1600">
              <a:latin typeface="Microsoft YaHei" panose="020B0503020204020204" pitchFamily="34" charset="-122"/>
              <a:ea typeface="Microsoft YaHei" panose="020B0503020204020204" pitchFamily="34" charset="-122"/>
              <a:cs typeface="Arial" panose="020B0604020202020204" pitchFamily="34" charset="0"/>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238500"/>
            <a:ext cx="381000" cy="381000"/>
          </a:xfrm>
          <a:prstGeom prst="rect">
            <a:avLst/>
          </a:prstGeom>
          <a:noFill/>
          <a:ln w="9525">
            <a:noFill/>
          </a:ln>
        </p:spPr>
      </p:pic>
      <p:sp>
        <p:nvSpPr>
          <p:cNvPr id="3" name="Text Box 2"/>
          <p:cNvSpPr txBox="1"/>
          <p:nvPr/>
        </p:nvSpPr>
        <p:spPr>
          <a:xfrm>
            <a:off x="5080" y="1036320"/>
            <a:ext cx="12192000" cy="1777365"/>
          </a:xfrm>
          <a:prstGeom prst="rect">
            <a:avLst/>
          </a:prstGeom>
          <a:noFill/>
        </p:spPr>
        <p:txBody>
          <a:bodyPr wrap="square" rtlCol="0">
            <a:noAutofit/>
          </a:bodyPr>
          <a:p>
            <a:pPr indent="457200" algn="l"/>
            <a:endParaRPr lang="en-US" sz="1600">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6" name="Picture 5"/>
          <p:cNvPicPr>
            <a:picLocks noChangeAspect="1"/>
          </p:cNvPicPr>
          <p:nvPr/>
        </p:nvPicPr>
        <p:blipFill>
          <a:blip r:embed="rId1"/>
          <a:stretch>
            <a:fillRect/>
          </a:stretch>
        </p:blipFill>
        <p:spPr>
          <a:xfrm>
            <a:off x="5742305" y="1924050"/>
            <a:ext cx="5782945" cy="3723640"/>
          </a:xfrm>
          <a:prstGeom prst="rect">
            <a:avLst/>
          </a:prstGeom>
        </p:spPr>
      </p:pic>
      <p:pic>
        <p:nvPicPr>
          <p:cNvPr id="11" name="Picture Placeholder 10"/>
          <p:cNvPicPr>
            <a:picLocks noChangeAspect="1"/>
          </p:cNvPicPr>
          <p:nvPr>
            <p:ph type="pic" sz="quarter" idx="10"/>
          </p:nvPr>
        </p:nvPicPr>
        <p:blipFill>
          <a:blip r:embed="rId2"/>
          <a:srcRect t="72135"/>
          <a:stretch>
            <a:fillRect/>
          </a:stretch>
        </p:blipFill>
        <p:spPr>
          <a:xfrm>
            <a:off x="358140" y="2064385"/>
            <a:ext cx="5233035" cy="3022600"/>
          </a:xfrm>
          <a:prstGeom prst="rect">
            <a:avLst/>
          </a:prstGeom>
        </p:spPr>
      </p:pic>
      <p:cxnSp>
        <p:nvCxnSpPr>
          <p:cNvPr id="15" name="Straight Connector 14"/>
          <p:cNvCxnSpPr/>
          <p:nvPr/>
        </p:nvCxnSpPr>
        <p:spPr>
          <a:xfrm>
            <a:off x="1160780" y="2954655"/>
            <a:ext cx="2310130" cy="0"/>
          </a:xfrm>
          <a:prstGeom prst="line">
            <a:avLst/>
          </a:prstGeom>
          <a:ln w="12700">
            <a:solidFill>
              <a:srgbClr val="FF0000"/>
            </a:solidFill>
          </a:ln>
        </p:spPr>
        <p:style>
          <a:lnRef idx="2">
            <a:schemeClr val="accent1"/>
          </a:lnRef>
          <a:fillRef idx="0">
            <a:srgbClr val="FFFFFF"/>
          </a:fillRef>
          <a:effectRef idx="0">
            <a:srgbClr val="FFFFFF"/>
          </a:effectRef>
          <a:fontRef idx="minor">
            <a:schemeClr val="tx1"/>
          </a:fontRef>
        </p:style>
      </p:cxnSp>
      <p:cxnSp>
        <p:nvCxnSpPr>
          <p:cNvPr id="19" name="Straight Connector 18"/>
          <p:cNvCxnSpPr/>
          <p:nvPr/>
        </p:nvCxnSpPr>
        <p:spPr>
          <a:xfrm>
            <a:off x="1909445" y="2745105"/>
            <a:ext cx="1558290" cy="6350"/>
          </a:xfrm>
          <a:prstGeom prst="line">
            <a:avLst/>
          </a:prstGeom>
          <a:ln w="12700">
            <a:solidFill>
              <a:srgbClr val="FF0000"/>
            </a:solidFill>
          </a:ln>
        </p:spPr>
        <p:style>
          <a:lnRef idx="2">
            <a:schemeClr val="accent1"/>
          </a:lnRef>
          <a:fillRef idx="0">
            <a:srgbClr val="FFFFFF"/>
          </a:fillRef>
          <a:effectRef idx="0">
            <a:srgbClr val="FFFFFF"/>
          </a:effectRef>
          <a:fontRef idx="minor">
            <a:schemeClr val="tx1"/>
          </a:fontRef>
        </p:style>
      </p:cxnSp>
      <p:cxnSp>
        <p:nvCxnSpPr>
          <p:cNvPr id="21" name="Straight Connector 20"/>
          <p:cNvCxnSpPr/>
          <p:nvPr/>
        </p:nvCxnSpPr>
        <p:spPr>
          <a:xfrm>
            <a:off x="1160780" y="2546350"/>
            <a:ext cx="0" cy="406400"/>
          </a:xfrm>
          <a:prstGeom prst="line">
            <a:avLst/>
          </a:prstGeom>
          <a:ln w="12700">
            <a:solidFill>
              <a:srgbClr val="FF0000"/>
            </a:solidFill>
          </a:ln>
        </p:spPr>
        <p:style>
          <a:lnRef idx="2">
            <a:schemeClr val="accent1"/>
          </a:lnRef>
          <a:fillRef idx="0">
            <a:srgbClr val="FFFFFF"/>
          </a:fillRef>
          <a:effectRef idx="0">
            <a:srgbClr val="FFFFFF"/>
          </a:effectRef>
          <a:fontRef idx="minor">
            <a:schemeClr val="tx1"/>
          </a:fontRef>
        </p:style>
      </p:cxnSp>
      <p:cxnSp>
        <p:nvCxnSpPr>
          <p:cNvPr id="22" name="Straight Connector 21"/>
          <p:cNvCxnSpPr/>
          <p:nvPr/>
        </p:nvCxnSpPr>
        <p:spPr>
          <a:xfrm flipV="1">
            <a:off x="1160780" y="2544445"/>
            <a:ext cx="748665" cy="1905"/>
          </a:xfrm>
          <a:prstGeom prst="line">
            <a:avLst/>
          </a:prstGeom>
          <a:ln w="12700">
            <a:solidFill>
              <a:srgbClr val="FF0000"/>
            </a:solidFill>
          </a:ln>
        </p:spPr>
        <p:style>
          <a:lnRef idx="2">
            <a:schemeClr val="accent1"/>
          </a:lnRef>
          <a:fillRef idx="0">
            <a:srgbClr val="FFFFFF"/>
          </a:fillRef>
          <a:effectRef idx="0">
            <a:srgbClr val="FFFFFF"/>
          </a:effectRef>
          <a:fontRef idx="minor">
            <a:schemeClr val="tx1"/>
          </a:fontRef>
        </p:style>
      </p:cxnSp>
      <p:cxnSp>
        <p:nvCxnSpPr>
          <p:cNvPr id="24" name="Straight Connector 23"/>
          <p:cNvCxnSpPr/>
          <p:nvPr/>
        </p:nvCxnSpPr>
        <p:spPr>
          <a:xfrm>
            <a:off x="3474085" y="2752725"/>
            <a:ext cx="1270" cy="200025"/>
          </a:xfrm>
          <a:prstGeom prst="line">
            <a:avLst/>
          </a:prstGeom>
          <a:ln w="12700">
            <a:solidFill>
              <a:srgbClr val="FF0000"/>
            </a:solidFill>
          </a:ln>
        </p:spPr>
        <p:style>
          <a:lnRef idx="2">
            <a:schemeClr val="accent1"/>
          </a:lnRef>
          <a:fillRef idx="0">
            <a:srgbClr val="FFFFFF"/>
          </a:fillRef>
          <a:effectRef idx="0">
            <a:srgbClr val="FFFFFF"/>
          </a:effectRef>
          <a:fontRef idx="minor">
            <a:schemeClr val="tx1"/>
          </a:fontRef>
        </p:style>
      </p:cxnSp>
      <p:cxnSp>
        <p:nvCxnSpPr>
          <p:cNvPr id="25" name="Straight Connector 24"/>
          <p:cNvCxnSpPr/>
          <p:nvPr/>
        </p:nvCxnSpPr>
        <p:spPr>
          <a:xfrm>
            <a:off x="1909445" y="2544445"/>
            <a:ext cx="1270" cy="200025"/>
          </a:xfrm>
          <a:prstGeom prst="line">
            <a:avLst/>
          </a:prstGeom>
          <a:ln w="12700">
            <a:solidFill>
              <a:srgbClr val="FF0000"/>
            </a:solidFill>
          </a:ln>
        </p:spPr>
        <p:style>
          <a:lnRef idx="2">
            <a:schemeClr val="accent1"/>
          </a:lnRef>
          <a:fillRef idx="0">
            <a:srgbClr val="FFFFFF"/>
          </a:fillRef>
          <a:effectRef idx="0">
            <a:srgbClr val="FFFFFF"/>
          </a:effectRef>
          <a:fontRef idx="minor">
            <a:schemeClr val="tx1"/>
          </a:fontRef>
        </p:style>
      </p:cxnSp>
      <p:sp>
        <p:nvSpPr>
          <p:cNvPr id="5" name="Text Box 4"/>
          <p:cNvSpPr txBox="1"/>
          <p:nvPr/>
        </p:nvSpPr>
        <p:spPr>
          <a:xfrm>
            <a:off x="-1905" y="6445250"/>
            <a:ext cx="12186920" cy="368300"/>
          </a:xfrm>
          <a:prstGeom prst="rect">
            <a:avLst/>
          </a:prstGeom>
          <a:noFill/>
        </p:spPr>
        <p:txBody>
          <a:bodyPr wrap="square" rtlCol="0">
            <a:spAutoFit/>
          </a:bodyPr>
          <a:p>
            <a:pPr algn="ctr"/>
            <a:r>
              <a:rPr lang="en-US" b="1"/>
              <a:t>Fig 2:  Robust Text Image Recognition with Reasoning Capabilities</a:t>
            </a:r>
            <a:endParaRPr lang="en-US"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buClrTx/>
              <a:buSzTx/>
              <a:buFontTx/>
            </a:pPr>
            <a:r>
              <a:rPr lang="en-US"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SKY NET</a:t>
            </a:r>
            <a:endParaRPr lang="en-US" altLang="zh-CN" sz="2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pitchFamily="34" charset="-122"/>
                <a:ea typeface="Microsoft YaHei" panose="020B0503020204020204" pitchFamily="34" charset="-122"/>
                <a:cs typeface="Arial" panose="020B0604020202020204" pitchFamily="34" charset="0"/>
              </a:rPr>
              <a:t>Robotic Arm Problem: Coordinates and Recognition</a:t>
            </a:r>
            <a:endParaRPr sz="1600">
              <a:latin typeface="Microsoft YaHei" panose="020B0503020204020204" pitchFamily="34" charset="-122"/>
              <a:ea typeface="Microsoft YaHei" panose="020B0503020204020204" pitchFamily="34" charset="-122"/>
              <a:cs typeface="Arial" panose="020B0604020202020204" pitchFamily="34" charset="0"/>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238500"/>
            <a:ext cx="381000" cy="381000"/>
          </a:xfrm>
          <a:prstGeom prst="rect">
            <a:avLst/>
          </a:prstGeom>
          <a:noFill/>
          <a:ln w="9525">
            <a:noFill/>
          </a:ln>
        </p:spPr>
      </p:pic>
      <p:sp>
        <p:nvSpPr>
          <p:cNvPr id="3" name="Text Box 2"/>
          <p:cNvSpPr txBox="1"/>
          <p:nvPr/>
        </p:nvSpPr>
        <p:spPr>
          <a:xfrm>
            <a:off x="5080" y="1036320"/>
            <a:ext cx="12192000" cy="1777365"/>
          </a:xfrm>
          <a:prstGeom prst="rect">
            <a:avLst/>
          </a:prstGeom>
          <a:noFill/>
        </p:spPr>
        <p:txBody>
          <a:bodyPr wrap="square" rtlCol="0">
            <a:noAutofit/>
          </a:bodyPr>
          <a:p>
            <a:pPr indent="457200" algn="l"/>
            <a:r>
              <a:rPr lang="en-US" sz="1600">
                <a:latin typeface="Microsoft YaHei" panose="020B0503020204020204" pitchFamily="34" charset="-122"/>
                <a:ea typeface="Microsoft YaHei" panose="020B0503020204020204" pitchFamily="34" charset="-122"/>
                <a:cs typeface="Arial" panose="020B0604020202020204" pitchFamily="34" charset="0"/>
              </a:rPr>
              <a:t>Occlusion can lead to the loss of partial or complete feature information of the target object, making it challenging for traditional detection algorithms based on geometric shapes, texture features, or color to accurately identify the target.</a:t>
            </a:r>
            <a:endParaRPr lang="en-US" sz="1600">
              <a:latin typeface="Microsoft YaHei" panose="020B0503020204020204" pitchFamily="34" charset="-122"/>
              <a:ea typeface="Microsoft YaHei" panose="020B0503020204020204" pitchFamily="34" charset="-122"/>
              <a:cs typeface="Arial" panose="020B0604020202020204" pitchFamily="34" charset="0"/>
            </a:endParaRPr>
          </a:p>
          <a:p>
            <a:pPr indent="457200" algn="l"/>
            <a:endParaRPr lang="en-US" sz="1000">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2" name="Picture 1"/>
          <p:cNvPicPr>
            <a:picLocks noChangeAspect="1"/>
          </p:cNvPicPr>
          <p:nvPr/>
        </p:nvPicPr>
        <p:blipFill>
          <a:blip r:embed="rId1"/>
          <a:stretch>
            <a:fillRect/>
          </a:stretch>
        </p:blipFill>
        <p:spPr>
          <a:xfrm>
            <a:off x="352425" y="2968625"/>
            <a:ext cx="4845050" cy="3375660"/>
          </a:xfrm>
          <a:prstGeom prst="rect">
            <a:avLst/>
          </a:prstGeom>
        </p:spPr>
      </p:pic>
      <p:pic>
        <p:nvPicPr>
          <p:cNvPr id="13" name="Picture 12"/>
          <p:cNvPicPr>
            <a:picLocks noChangeAspect="1"/>
          </p:cNvPicPr>
          <p:nvPr/>
        </p:nvPicPr>
        <p:blipFill>
          <a:blip r:embed="rId2"/>
          <a:stretch>
            <a:fillRect/>
          </a:stretch>
        </p:blipFill>
        <p:spPr>
          <a:xfrm>
            <a:off x="394335" y="3016250"/>
            <a:ext cx="4739005" cy="3282315"/>
          </a:xfrm>
          <a:prstGeom prst="rect">
            <a:avLst/>
          </a:prstGeom>
        </p:spPr>
      </p:pic>
      <p:pic>
        <p:nvPicPr>
          <p:cNvPr id="17" name="Picture Placeholder 16"/>
          <p:cNvPicPr>
            <a:picLocks noChangeAspect="1"/>
          </p:cNvPicPr>
          <p:nvPr>
            <p:ph type="pic" sz="quarter" idx="10"/>
          </p:nvPr>
        </p:nvPicPr>
        <p:blipFill>
          <a:blip r:embed="rId3"/>
          <a:stretch>
            <a:fillRect/>
          </a:stretch>
        </p:blipFill>
        <p:spPr>
          <a:xfrm>
            <a:off x="6555105" y="2879725"/>
            <a:ext cx="4924425" cy="3644265"/>
          </a:xfrm>
          <a:prstGeom prst="rect">
            <a:avLst/>
          </a:prstGeom>
        </p:spPr>
      </p:pic>
      <p:sp>
        <p:nvSpPr>
          <p:cNvPr id="5" name="Text Box 4"/>
          <p:cNvSpPr txBox="1"/>
          <p:nvPr/>
        </p:nvSpPr>
        <p:spPr>
          <a:xfrm>
            <a:off x="-1905" y="6445250"/>
            <a:ext cx="12186920" cy="368300"/>
          </a:xfrm>
          <a:prstGeom prst="rect">
            <a:avLst/>
          </a:prstGeom>
          <a:noFill/>
        </p:spPr>
        <p:txBody>
          <a:bodyPr wrap="square" rtlCol="0">
            <a:spAutoFit/>
          </a:bodyPr>
          <a:p>
            <a:pPr algn="ctr"/>
            <a:r>
              <a:rPr lang="en-US" b="1"/>
              <a:t>Fig 3: Occlusion Object Recognition</a:t>
            </a:r>
            <a:endParaRPr lang="en-US" b="1"/>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11492</Words>
  <Application>WPS Presentation</Application>
  <PresentationFormat>宽屏</PresentationFormat>
  <Paragraphs>184</Paragraphs>
  <Slides>14</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14</vt:i4>
      </vt:variant>
    </vt:vector>
  </HeadingPairs>
  <TitlesOfParts>
    <vt:vector size="28" baseType="lpstr">
      <vt:lpstr>Arial</vt:lpstr>
      <vt:lpstr>SimSun</vt:lpstr>
      <vt:lpstr>Wingdings</vt:lpstr>
      <vt:lpstr>造字工房悦黑（非商用）常规体</vt:lpstr>
      <vt:lpstr>SimHei</vt:lpstr>
      <vt:lpstr>Microsoft YaHei</vt:lpstr>
      <vt:lpstr>Times New Roman</vt:lpstr>
      <vt:lpstr>Wingdings</vt:lpstr>
      <vt:lpstr>DengXian</vt:lpstr>
      <vt:lpstr>ＭＳ Ｐゴシック</vt:lpstr>
      <vt:lpstr>Arial Unicode MS</vt:lpstr>
      <vt:lpstr>DengXian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春波 赵</dc:creator>
  <cp:lastModifiedBy>天上院</cp:lastModifiedBy>
  <cp:revision>118</cp:revision>
  <dcterms:created xsi:type="dcterms:W3CDTF">2019-06-10T08:55:00Z</dcterms:created>
  <dcterms:modified xsi:type="dcterms:W3CDTF">2025-03-28T11:15:48Z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78CB1AFB33D34BD68C87713522F06819_13</vt:lpwstr>
  </property>
  <property fmtid="{D5CDD505-2E9C-101B-9397-08002B2CF9AE}" pid="3" name="KSOProductBuildVer">
    <vt:lpwstr>1033-12.2.0.20348</vt:lpwstr>
  </property>
</Properties>
</file>